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6858000" type="screen4x3"/>
  <p:notesSz cx="6858000" cy="9144000"/>
  <p:embeddedFontLst>
    <p:embeddedFont>
      <p:font typeface="Arial Black" panose="020B0A04020102020204" pitchFamily="34" charset="0"/>
      <p:bold r:id="rId34"/>
    </p:embeddedFont>
    <p:embeddedFont>
      <p:font typeface="Calibri" panose="020F050202020403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16">
          <p15:clr>
            <a:srgbClr val="A4A3A4"/>
          </p15:clr>
        </p15:guide>
        <p15:guide id="2" pos="2928">
          <p15:clr>
            <a:srgbClr val="A4A3A4"/>
          </p15:clr>
        </p15:guide>
      </p15:sldGuideLst>
    </p:ext>
    <p:ext uri="{2D200454-40CA-4A62-9FC3-DE9A4176ACB9}">
      <p15:notesGuideLst xmlns:p15="http://schemas.microsoft.com/office/powerpoint/2012/main">
        <p15:guide id="1" orient="horz" pos="2821">
          <p15:clr>
            <a:srgbClr val="A4A3A4"/>
          </p15:clr>
        </p15:guide>
        <p15:guide id="2" pos="219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2A6A706-49D9-4343-87D3-D7539CA17D5D}">
  <a:tblStyle styleId="{02A6A706-49D9-4343-87D3-D7539CA17D5D}" styleName="Table_0">
    <a:wholeTbl>
      <a:tcTxStyle b="off" i="off">
        <a:font>
          <a:latin typeface="Calibri"/>
          <a:ea typeface="Calibri"/>
          <a:cs typeface="Calibri"/>
        </a:font>
        <a:schemeClr val="dk1"/>
      </a:tcTxStyle>
      <a:tcStyle>
        <a:tcBdr>
          <a:left>
            <a:ln w="12700" cap="flat" cmpd="sng">
              <a:solidFill>
                <a:schemeClr val="accent2"/>
              </a:solidFill>
              <a:prstDash val="solid"/>
              <a:round/>
              <a:headEnd type="none" w="sm" len="sm"/>
              <a:tailEnd type="none" w="sm" len="sm"/>
            </a:ln>
          </a:left>
          <a:right>
            <a:ln w="12700" cap="flat" cmpd="sng">
              <a:solidFill>
                <a:schemeClr val="accent2"/>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12700" cap="flat" cmpd="sng">
              <a:solidFill>
                <a:schemeClr val="accent2"/>
              </a:solidFill>
              <a:prstDash val="solid"/>
              <a:round/>
              <a:headEnd type="none" w="sm" len="sm"/>
              <a:tailEnd type="none" w="sm" len="sm"/>
            </a:ln>
          </a:insideH>
          <a:insideV>
            <a:ln w="12700" cap="flat" cmpd="sng">
              <a:solidFill>
                <a:schemeClr val="accent2"/>
              </a:solidFill>
              <a:prstDash val="solid"/>
              <a:round/>
              <a:headEnd type="none" w="sm" len="sm"/>
              <a:tailEnd type="none" w="sm" len="sm"/>
            </a:ln>
          </a:insideV>
        </a:tcBdr>
        <a:fill>
          <a:solidFill>
            <a:srgbClr val="F4E8E8"/>
          </a:solidFill>
        </a:fill>
      </a:tcStyle>
    </a:wholeTbl>
    <a:band1H>
      <a:tcTxStyle/>
      <a:tcStyle>
        <a:tcBdr/>
        <a:fill>
          <a:solidFill>
            <a:srgbClr val="E8CFCF"/>
          </a:solidFill>
        </a:fill>
      </a:tcStyle>
    </a:band1H>
    <a:band2H>
      <a:tcTxStyle/>
      <a:tcStyle>
        <a:tcBdr/>
      </a:tcStyle>
    </a:band2H>
    <a:band1V>
      <a:tcTxStyle/>
      <a:tcStyle>
        <a:tcBdr/>
        <a:fill>
          <a:solidFill>
            <a:srgbClr val="E8CFCF"/>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2"/>
              </a:solidFill>
              <a:prstDash val="solid"/>
              <a:round/>
              <a:headEnd type="none" w="sm" len="sm"/>
              <a:tailEnd type="none" w="sm" len="sm"/>
            </a:ln>
          </a:top>
        </a:tcBdr>
        <a:fill>
          <a:solidFill>
            <a:srgbClr val="F4E8E8"/>
          </a:solidFill>
        </a:fill>
      </a:tcStyle>
    </a:lastRow>
    <a:seCell>
      <a:tcTxStyle/>
      <a:tcStyle>
        <a:tcBdr/>
      </a:tcStyle>
    </a:seCell>
    <a:swCell>
      <a:tcTxStyle/>
      <a:tcStyle>
        <a:tcBdr/>
      </a:tcStyle>
    </a:swCell>
    <a:firstRow>
      <a:tcTxStyle b="on" i="off"/>
      <a:tcStyle>
        <a:tcBdr/>
        <a:fill>
          <a:solidFill>
            <a:srgbClr val="F4E8E8"/>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468" y="42"/>
      </p:cViewPr>
      <p:guideLst>
        <p:guide orient="horz" pos="2116"/>
        <p:guide pos="2928"/>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21"/>
        <p:guide pos="219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55319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 name="Google Shape;64;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5217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7172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09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7462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8437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0835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8377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2081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5070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6610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7902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 name="Google Shape;70;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0143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7233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3029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604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3148864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8531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1181728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3443695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2155742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1000259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717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 name="Google Shape;78;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7599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12630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4990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0056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7069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8156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9812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323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69797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type="titleOnly">
  <p:cSld name="TITLE_ONLY">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304800" y="2209800"/>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3"/>
        <p:cNvGrpSpPr/>
        <p:nvPr/>
      </p:nvGrpSpPr>
      <p:grpSpPr>
        <a:xfrm>
          <a:off x="0" y="0"/>
          <a:ext cx="0" cy="0"/>
          <a:chOff x="0" y="0"/>
          <a:chExt cx="0" cy="0"/>
        </a:xfrm>
      </p:grpSpPr>
      <p:sp>
        <p:nvSpPr>
          <p:cNvPr id="44" name="Google Shape;44;p11"/>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1"/>
          <p:cNvSpPr txBox="1">
            <a:spLocks noGrp="1"/>
          </p:cNvSpPr>
          <p:nvPr>
            <p:ph type="dt" idx="10"/>
          </p:nvPr>
        </p:nvSpPr>
        <p:spPr>
          <a:xfrm>
            <a:off x="6526060" y="5194562"/>
            <a:ext cx="2133600" cy="365125"/>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11"/>
          <p:cNvSpPr txBox="1">
            <a:spLocks noGrp="1"/>
          </p:cNvSpPr>
          <p:nvPr>
            <p:ph type="ftr" idx="11"/>
          </p:nvPr>
        </p:nvSpPr>
        <p:spPr>
          <a:xfrm>
            <a:off x="5791200" y="5578476"/>
            <a:ext cx="2895600" cy="365125"/>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11"/>
          <p:cNvSpPr txBox="1">
            <a:spLocks noGrp="1"/>
          </p:cNvSpPr>
          <p:nvPr>
            <p:ph type="sldNum" idx="12"/>
          </p:nvPr>
        </p:nvSpPr>
        <p:spPr>
          <a:xfrm>
            <a:off x="6537542" y="5943600"/>
            <a:ext cx="213360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800">
                <a:solidFill>
                  <a:schemeClr val="lt1"/>
                </a:solidFill>
                <a:latin typeface="Calibri"/>
                <a:ea typeface="Calibri"/>
                <a:cs typeface="Calibri"/>
                <a:sym typeface="Calibri"/>
              </a:defRPr>
            </a:lvl1pPr>
            <a:lvl2pPr marL="0" marR="0" lvl="1" indent="0" algn="r" rtl="0">
              <a:spcBef>
                <a:spcPts val="0"/>
              </a:spcBef>
              <a:buNone/>
              <a:defRPr sz="1800">
                <a:solidFill>
                  <a:schemeClr val="lt1"/>
                </a:solidFill>
                <a:latin typeface="Calibri"/>
                <a:ea typeface="Calibri"/>
                <a:cs typeface="Calibri"/>
                <a:sym typeface="Calibri"/>
              </a:defRPr>
            </a:lvl2pPr>
            <a:lvl3pPr marL="0" marR="0" lvl="2" indent="0" algn="r" rtl="0">
              <a:spcBef>
                <a:spcPts val="0"/>
              </a:spcBef>
              <a:buNone/>
              <a:defRPr sz="1800">
                <a:solidFill>
                  <a:schemeClr val="lt1"/>
                </a:solidFill>
                <a:latin typeface="Calibri"/>
                <a:ea typeface="Calibri"/>
                <a:cs typeface="Calibri"/>
                <a:sym typeface="Calibri"/>
              </a:defRPr>
            </a:lvl3pPr>
            <a:lvl4pPr marL="0" marR="0" lvl="3" indent="0" algn="r" rtl="0">
              <a:spcBef>
                <a:spcPts val="0"/>
              </a:spcBef>
              <a:buNone/>
              <a:defRPr sz="1800">
                <a:solidFill>
                  <a:schemeClr val="lt1"/>
                </a:solidFill>
                <a:latin typeface="Calibri"/>
                <a:ea typeface="Calibri"/>
                <a:cs typeface="Calibri"/>
                <a:sym typeface="Calibri"/>
              </a:defRPr>
            </a:lvl4pPr>
            <a:lvl5pPr marL="0" marR="0" lvl="4" indent="0" algn="r" rtl="0">
              <a:spcBef>
                <a:spcPts val="0"/>
              </a:spcBef>
              <a:buNone/>
              <a:defRPr sz="1800">
                <a:solidFill>
                  <a:schemeClr val="lt1"/>
                </a:solidFill>
                <a:latin typeface="Calibri"/>
                <a:ea typeface="Calibri"/>
                <a:cs typeface="Calibri"/>
                <a:sym typeface="Calibri"/>
              </a:defRPr>
            </a:lvl5pPr>
            <a:lvl6pPr marL="0" marR="0" lvl="5" indent="0" algn="r" rtl="0">
              <a:spcBef>
                <a:spcPts val="0"/>
              </a:spcBef>
              <a:buNone/>
              <a:defRPr sz="1800">
                <a:solidFill>
                  <a:schemeClr val="lt1"/>
                </a:solidFill>
                <a:latin typeface="Calibri"/>
                <a:ea typeface="Calibri"/>
                <a:cs typeface="Calibri"/>
                <a:sym typeface="Calibri"/>
              </a:defRPr>
            </a:lvl6pPr>
            <a:lvl7pPr marL="0" marR="0" lvl="6" indent="0" algn="r" rtl="0">
              <a:spcBef>
                <a:spcPts val="0"/>
              </a:spcBef>
              <a:buNone/>
              <a:defRPr sz="1800">
                <a:solidFill>
                  <a:schemeClr val="lt1"/>
                </a:solidFill>
                <a:latin typeface="Calibri"/>
                <a:ea typeface="Calibri"/>
                <a:cs typeface="Calibri"/>
                <a:sym typeface="Calibri"/>
              </a:defRPr>
            </a:lvl7pPr>
            <a:lvl8pPr marL="0" marR="0" lvl="7" indent="0" algn="r" rtl="0">
              <a:spcBef>
                <a:spcPts val="0"/>
              </a:spcBef>
              <a:buNone/>
              <a:defRPr sz="1800">
                <a:solidFill>
                  <a:schemeClr val="lt1"/>
                </a:solidFill>
                <a:latin typeface="Calibri"/>
                <a:ea typeface="Calibri"/>
                <a:cs typeface="Calibri"/>
                <a:sym typeface="Calibri"/>
              </a:defRPr>
            </a:lvl8pPr>
            <a:lvl9pPr marL="0" marR="0" lvl="8" indent="0" algn="r" rtl="0">
              <a:spcBef>
                <a:spcPts val="0"/>
              </a:spcBef>
              <a:buNone/>
              <a:defRPr sz="18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12"/>
          <p:cNvSpPr txBox="1">
            <a:spLocks noGrp="1"/>
          </p:cNvSpPr>
          <p:nvPr>
            <p:ph type="title"/>
          </p:nvPr>
        </p:nvSpPr>
        <p:spPr>
          <a:xfrm>
            <a:off x="457202" y="273049"/>
            <a:ext cx="3008313" cy="1162051"/>
          </a:xfrm>
          <a:prstGeom prst="rect">
            <a:avLst/>
          </a:prstGeom>
          <a:noFill/>
          <a:ln>
            <a:noFill/>
          </a:ln>
        </p:spPr>
        <p:txBody>
          <a:bodyPr spcFirstLastPara="1" wrap="square" lIns="91425" tIns="45700" rIns="91425" bIns="45700" anchor="b" anchorCtr="0"/>
          <a:lstStyle>
            <a:lvl1pPr lvl="0" algn="l">
              <a:spcBef>
                <a:spcPts val="0"/>
              </a:spcBef>
              <a:spcAft>
                <a:spcPts val="0"/>
              </a:spcAft>
              <a:buClr>
                <a:srgbClr val="339967"/>
              </a:buClr>
              <a:buSzPts val="2000"/>
              <a:buFont typeface="Calibri"/>
              <a:buNone/>
              <a:defRPr sz="2000" b="1">
                <a:solidFill>
                  <a:srgbClr val="339967"/>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12"/>
          <p:cNvSpPr txBox="1">
            <a:spLocks noGrp="1"/>
          </p:cNvSpPr>
          <p:nvPr>
            <p:ph type="body" idx="1"/>
          </p:nvPr>
        </p:nvSpPr>
        <p:spPr>
          <a:xfrm>
            <a:off x="3575050" y="273052"/>
            <a:ext cx="5111750" cy="5853113"/>
          </a:xfrm>
          <a:prstGeom prst="rect">
            <a:avLst/>
          </a:prstGeom>
          <a:noFill/>
          <a:ln>
            <a:noFill/>
          </a:ln>
          <a:effectLst>
            <a:reflection stA="52000" endA="300" endPos="14000" sy="-100000" algn="bl" rotWithShape="0"/>
          </a:effectLst>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1" name="Google Shape;51;p12"/>
          <p:cNvSpPr txBox="1">
            <a:spLocks noGrp="1"/>
          </p:cNvSpPr>
          <p:nvPr>
            <p:ph type="body" idx="2"/>
          </p:nvPr>
        </p:nvSpPr>
        <p:spPr>
          <a:xfrm>
            <a:off x="457202" y="1435102"/>
            <a:ext cx="3008313" cy="4691063"/>
          </a:xfrm>
          <a:prstGeom prst="rect">
            <a:avLst/>
          </a:prstGeom>
          <a:noFill/>
          <a:ln>
            <a:noFill/>
          </a:ln>
          <a:effectLst>
            <a:reflection stA="52000" endA="300" endPos="14000" sy="-100000" algn="bl" rotWithShape="0"/>
          </a:effectLst>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1792288" y="4495800"/>
            <a:ext cx="5486400" cy="566739"/>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3"/>
          <p:cNvSpPr>
            <a:spLocks noGrp="1"/>
          </p:cNvSpPr>
          <p:nvPr>
            <p:ph type="pic" idx="2"/>
          </p:nvPr>
        </p:nvSpPr>
        <p:spPr>
          <a:xfrm>
            <a:off x="1828800" y="196851"/>
            <a:ext cx="5486400" cy="4114800"/>
          </a:xfrm>
          <a:prstGeom prst="rect">
            <a:avLst/>
          </a:prstGeom>
          <a:noFill/>
          <a:ln w="9525" cap="flat" cmpd="sng">
            <a:solidFill>
              <a:srgbClr val="7F7F7F">
                <a:alpha val="45882"/>
              </a:srgbClr>
            </a:solidFill>
            <a:prstDash val="solid"/>
            <a:round/>
            <a:headEnd type="none" w="sm" len="sm"/>
            <a:tailEnd type="none" w="sm" len="sm"/>
          </a:ln>
          <a:effectLst>
            <a:reflection stA="52000" endA="300" endPos="35000" sy="-100000" algn="bl" rotWithShape="0"/>
          </a:effectLst>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body" idx="1"/>
          </p:nvPr>
        </p:nvSpPr>
        <p:spPr>
          <a:xfrm>
            <a:off x="1792288" y="5062538"/>
            <a:ext cx="5486400" cy="804863"/>
          </a:xfrm>
          <a:prstGeom prst="rect">
            <a:avLst/>
          </a:prstGeom>
          <a:noFill/>
          <a:ln>
            <a:noFill/>
          </a:ln>
          <a:effectLst>
            <a:reflection stA="52000" endA="300" endPos="14000" sy="-100000" algn="bl" rotWithShape="0"/>
          </a:effectLst>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rgbClr val="339967"/>
              </a:buClr>
              <a:buSzPts val="4400"/>
              <a:buFont typeface="Calibri"/>
              <a:buNone/>
              <a:defRPr>
                <a:solidFill>
                  <a:srgbClr val="339967"/>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4"/>
          <p:cNvSpPr txBox="1">
            <a:spLocks noGrp="1"/>
          </p:cNvSpPr>
          <p:nvPr>
            <p:ph type="body" idx="1"/>
          </p:nvPr>
        </p:nvSpPr>
        <p:spPr>
          <a:xfrm rot="5400000">
            <a:off x="2705100" y="-647699"/>
            <a:ext cx="3733799" cy="8229600"/>
          </a:xfrm>
          <a:prstGeom prst="rect">
            <a:avLst/>
          </a:prstGeom>
          <a:noFill/>
          <a:ln>
            <a:noFill/>
          </a:ln>
          <a:effectLst>
            <a:reflection stA="52000" endA="300" endPos="14000" sy="-100000" algn="bl" rotWithShape="0"/>
          </a:effectLst>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bg>
      <p:bgPr>
        <a:blipFill>
          <a:blip r:embed="rId2">
            <a:alphaModFix/>
          </a:blip>
          <a:stretch>
            <a:fillRect/>
          </a:stretch>
        </a:blipFill>
        <a:effectLst/>
      </p:bgPr>
    </p:bg>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rot="5400000">
            <a:off x="4732337" y="2171701"/>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rgbClr val="339967"/>
              </a:buClr>
              <a:buSzPts val="4400"/>
              <a:buFont typeface="Calibri"/>
              <a:buNone/>
              <a:defRPr>
                <a:solidFill>
                  <a:srgbClr val="339967"/>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5"/>
          <p:cNvSpPr txBox="1">
            <a:spLocks noGrp="1"/>
          </p:cNvSpPr>
          <p:nvPr>
            <p:ph type="body" idx="1"/>
          </p:nvPr>
        </p:nvSpPr>
        <p:spPr>
          <a:xfrm rot="5400000">
            <a:off x="541338" y="190502"/>
            <a:ext cx="5851525" cy="6019800"/>
          </a:xfrm>
          <a:prstGeom prst="rect">
            <a:avLst/>
          </a:prstGeom>
          <a:noFill/>
          <a:ln>
            <a:noFill/>
          </a:ln>
          <a:effectLst>
            <a:reflection stA="52000" endA="300" endPos="14000" sy="-100000" algn="bl" rotWithShape="0"/>
          </a:effectLst>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ctrTitle"/>
          </p:nvPr>
        </p:nvSpPr>
        <p:spPr>
          <a:xfrm>
            <a:off x="685800" y="914401"/>
            <a:ext cx="7772400" cy="1617028"/>
          </a:xfrm>
          <a:prstGeom prst="rect">
            <a:avLst/>
          </a:prstGeom>
          <a:noFill/>
          <a:ln>
            <a:noFill/>
          </a:ln>
          <a:effectLst>
            <a:reflection endPos="0" dist="50800" dir="5400000" sy="-100000" algn="bl" rotWithShape="0"/>
          </a:effectLst>
        </p:spPr>
        <p:txBody>
          <a:bodyPr spcFirstLastPara="1" wrap="square" lIns="91425" tIns="45700" rIns="91425" bIns="45700" anchor="ctr" anchorCtr="0"/>
          <a:lstStyle>
            <a:lvl1pPr lvl="0" algn="ctr">
              <a:spcBef>
                <a:spcPts val="0"/>
              </a:spcBef>
              <a:spcAft>
                <a:spcPts val="0"/>
              </a:spcAft>
              <a:buClr>
                <a:srgbClr val="339967"/>
              </a:buClr>
              <a:buSzPts val="4400"/>
              <a:buFont typeface="Calibri"/>
              <a:buNone/>
              <a:defRPr>
                <a:solidFill>
                  <a:srgbClr val="339967"/>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3"/>
          <p:cNvSpPr txBox="1">
            <a:spLocks noGrp="1"/>
          </p:cNvSpPr>
          <p:nvPr>
            <p:ph type="subTitle" idx="1"/>
          </p:nvPr>
        </p:nvSpPr>
        <p:spPr>
          <a:xfrm>
            <a:off x="1371600" y="2656047"/>
            <a:ext cx="6400800" cy="1927860"/>
          </a:xfrm>
          <a:prstGeom prst="rect">
            <a:avLst/>
          </a:prstGeom>
          <a:noFill/>
          <a:ln>
            <a:noFill/>
          </a:ln>
          <a:effectLst>
            <a:reflection stA="52000" endA="300" endPos="14000" sy="-100000" algn="bl" rotWithShape="0"/>
          </a:effectLst>
        </p:spPr>
        <p:txBody>
          <a:bodyPr spcFirstLastPara="1" wrap="square" lIns="91425" tIns="45700" rIns="91425" bIns="45700" anchor="t" anchorCtr="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7" name="Google Shape;17;p3"/>
          <p:cNvSpPr txBox="1">
            <a:spLocks noGrp="1"/>
          </p:cNvSpPr>
          <p:nvPr>
            <p:ph type="dt" idx="10"/>
          </p:nvPr>
        </p:nvSpPr>
        <p:spPr>
          <a:xfrm>
            <a:off x="6324600" y="5199300"/>
            <a:ext cx="2133600" cy="365125"/>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 name="Google Shape;18;p3"/>
          <p:cNvSpPr txBox="1">
            <a:spLocks noGrp="1"/>
          </p:cNvSpPr>
          <p:nvPr>
            <p:ph type="ftr" idx="11"/>
          </p:nvPr>
        </p:nvSpPr>
        <p:spPr>
          <a:xfrm>
            <a:off x="5562600" y="5623120"/>
            <a:ext cx="2895600" cy="365125"/>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3"/>
          <p:cNvSpPr txBox="1">
            <a:spLocks noGrp="1"/>
          </p:cNvSpPr>
          <p:nvPr>
            <p:ph type="sldNum" idx="12"/>
          </p:nvPr>
        </p:nvSpPr>
        <p:spPr>
          <a:xfrm>
            <a:off x="6324600" y="601980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0" marR="0" lvl="1" indent="0" algn="l" rtl="0">
              <a:spcBef>
                <a:spcPts val="0"/>
              </a:spcBef>
              <a:buNone/>
              <a:defRPr sz="1200" b="0" i="0" u="none" strike="noStrike" cap="none">
                <a:solidFill>
                  <a:schemeClr val="dk1"/>
                </a:solidFill>
                <a:latin typeface="Calibri"/>
                <a:ea typeface="Calibri"/>
                <a:cs typeface="Calibri"/>
                <a:sym typeface="Calibri"/>
              </a:defRPr>
            </a:lvl2pPr>
            <a:lvl3pPr marL="0" marR="0" lvl="2" indent="0" algn="l" rtl="0">
              <a:spcBef>
                <a:spcPts val="0"/>
              </a:spcBef>
              <a:buNone/>
              <a:defRPr sz="1200" b="0" i="0" u="none" strike="noStrike" cap="none">
                <a:solidFill>
                  <a:schemeClr val="dk1"/>
                </a:solidFill>
                <a:latin typeface="Calibri"/>
                <a:ea typeface="Calibri"/>
                <a:cs typeface="Calibri"/>
                <a:sym typeface="Calibri"/>
              </a:defRPr>
            </a:lvl3pPr>
            <a:lvl4pPr marL="0" marR="0" lvl="3" indent="0" algn="l" rtl="0">
              <a:spcBef>
                <a:spcPts val="0"/>
              </a:spcBef>
              <a:buNone/>
              <a:defRPr sz="1200" b="0" i="0" u="none" strike="noStrike" cap="none">
                <a:solidFill>
                  <a:schemeClr val="dk1"/>
                </a:solidFill>
                <a:latin typeface="Calibri"/>
                <a:ea typeface="Calibri"/>
                <a:cs typeface="Calibri"/>
                <a:sym typeface="Calibri"/>
              </a:defRPr>
            </a:lvl4pPr>
            <a:lvl5pPr marL="0" marR="0" lvl="4" indent="0" algn="l" rtl="0">
              <a:spcBef>
                <a:spcPts val="0"/>
              </a:spcBef>
              <a:buNone/>
              <a:defRPr sz="1200" b="0" i="0" u="none" strike="noStrike" cap="none">
                <a:solidFill>
                  <a:schemeClr val="dk1"/>
                </a:solidFill>
                <a:latin typeface="Calibri"/>
                <a:ea typeface="Calibri"/>
                <a:cs typeface="Calibri"/>
                <a:sym typeface="Calibri"/>
              </a:defRPr>
            </a:lvl5pPr>
            <a:lvl6pPr marL="0" marR="0" lvl="5" indent="0" algn="l" rtl="0">
              <a:spcBef>
                <a:spcPts val="0"/>
              </a:spcBef>
              <a:buNone/>
              <a:defRPr sz="1200" b="0" i="0" u="none" strike="noStrike" cap="none">
                <a:solidFill>
                  <a:schemeClr val="dk1"/>
                </a:solidFill>
                <a:latin typeface="Calibri"/>
                <a:ea typeface="Calibri"/>
                <a:cs typeface="Calibri"/>
                <a:sym typeface="Calibri"/>
              </a:defRPr>
            </a:lvl6pPr>
            <a:lvl7pPr marL="0" marR="0" lvl="6" indent="0" algn="l" rtl="0">
              <a:spcBef>
                <a:spcPts val="0"/>
              </a:spcBef>
              <a:buNone/>
              <a:defRPr sz="1200" b="0" i="0" u="none" strike="noStrike" cap="none">
                <a:solidFill>
                  <a:schemeClr val="dk1"/>
                </a:solidFill>
                <a:latin typeface="Calibri"/>
                <a:ea typeface="Calibri"/>
                <a:cs typeface="Calibri"/>
                <a:sym typeface="Calibri"/>
              </a:defRPr>
            </a:lvl7pPr>
            <a:lvl8pPr marL="0" marR="0" lvl="7" indent="0" algn="l" rtl="0">
              <a:spcBef>
                <a:spcPts val="0"/>
              </a:spcBef>
              <a:buNone/>
              <a:defRPr sz="1200" b="0" i="0" u="none" strike="noStrike" cap="none">
                <a:solidFill>
                  <a:schemeClr val="dk1"/>
                </a:solidFill>
                <a:latin typeface="Calibri"/>
                <a:ea typeface="Calibri"/>
                <a:cs typeface="Calibri"/>
                <a:sym typeface="Calibri"/>
              </a:defRPr>
            </a:lvl8pPr>
            <a:lvl9pPr marL="0" marR="0" lvl="8" indent="0" algn="l" rtl="0">
              <a:spcBef>
                <a:spcPts val="0"/>
              </a:spcBef>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4"/>
          <p:cNvSpPr txBox="1">
            <a:spLocks noGrp="1"/>
          </p:cNvSpPr>
          <p:nvPr>
            <p:ph type="dt" idx="10"/>
          </p:nvPr>
        </p:nvSpPr>
        <p:spPr>
          <a:xfrm>
            <a:off x="6629400" y="5274936"/>
            <a:ext cx="2133600" cy="365125"/>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4"/>
          <p:cNvSpPr txBox="1">
            <a:spLocks noGrp="1"/>
          </p:cNvSpPr>
          <p:nvPr>
            <p:ph type="ftr" idx="11"/>
          </p:nvPr>
        </p:nvSpPr>
        <p:spPr>
          <a:xfrm>
            <a:off x="5863225" y="5640062"/>
            <a:ext cx="2895600" cy="365125"/>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4"/>
          <p:cNvSpPr txBox="1">
            <a:spLocks noGrp="1"/>
          </p:cNvSpPr>
          <p:nvPr>
            <p:ph type="sldNum" idx="12"/>
          </p:nvPr>
        </p:nvSpPr>
        <p:spPr>
          <a:xfrm>
            <a:off x="6629400" y="6019800"/>
            <a:ext cx="213360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800">
                <a:solidFill>
                  <a:schemeClr val="dk1"/>
                </a:solidFill>
                <a:latin typeface="Calibri"/>
                <a:ea typeface="Calibri"/>
                <a:cs typeface="Calibri"/>
                <a:sym typeface="Calibri"/>
              </a:defRPr>
            </a:lvl1pPr>
            <a:lvl2pPr marL="0" marR="0" lvl="1" indent="0" algn="r" rtl="0">
              <a:spcBef>
                <a:spcPts val="0"/>
              </a:spcBef>
              <a:buNone/>
              <a:defRPr sz="1800">
                <a:solidFill>
                  <a:schemeClr val="dk1"/>
                </a:solidFill>
                <a:latin typeface="Calibri"/>
                <a:ea typeface="Calibri"/>
                <a:cs typeface="Calibri"/>
                <a:sym typeface="Calibri"/>
              </a:defRPr>
            </a:lvl2pPr>
            <a:lvl3pPr marL="0" marR="0" lvl="2" indent="0" algn="r" rtl="0">
              <a:spcBef>
                <a:spcPts val="0"/>
              </a:spcBef>
              <a:buNone/>
              <a:defRPr sz="1800">
                <a:solidFill>
                  <a:schemeClr val="dk1"/>
                </a:solidFill>
                <a:latin typeface="Calibri"/>
                <a:ea typeface="Calibri"/>
                <a:cs typeface="Calibri"/>
                <a:sym typeface="Calibri"/>
              </a:defRPr>
            </a:lvl3pPr>
            <a:lvl4pPr marL="0" marR="0" lvl="3" indent="0" algn="r" rtl="0">
              <a:spcBef>
                <a:spcPts val="0"/>
              </a:spcBef>
              <a:buNone/>
              <a:defRPr sz="1800">
                <a:solidFill>
                  <a:schemeClr val="dk1"/>
                </a:solidFill>
                <a:latin typeface="Calibri"/>
                <a:ea typeface="Calibri"/>
                <a:cs typeface="Calibri"/>
                <a:sym typeface="Calibri"/>
              </a:defRPr>
            </a:lvl4pPr>
            <a:lvl5pPr marL="0" marR="0" lvl="4" indent="0" algn="r" rtl="0">
              <a:spcBef>
                <a:spcPts val="0"/>
              </a:spcBef>
              <a:buNone/>
              <a:defRPr sz="1800">
                <a:solidFill>
                  <a:schemeClr val="dk1"/>
                </a:solidFill>
                <a:latin typeface="Calibri"/>
                <a:ea typeface="Calibri"/>
                <a:cs typeface="Calibri"/>
                <a:sym typeface="Calibri"/>
              </a:defRPr>
            </a:lvl5pPr>
            <a:lvl6pPr marL="0" marR="0" lvl="5" indent="0" algn="r" rtl="0">
              <a:spcBef>
                <a:spcPts val="0"/>
              </a:spcBef>
              <a:buNone/>
              <a:defRPr sz="1800">
                <a:solidFill>
                  <a:schemeClr val="dk1"/>
                </a:solidFill>
                <a:latin typeface="Calibri"/>
                <a:ea typeface="Calibri"/>
                <a:cs typeface="Calibri"/>
                <a:sym typeface="Calibri"/>
              </a:defRPr>
            </a:lvl6pPr>
            <a:lvl7pPr marL="0" marR="0" lvl="6" indent="0" algn="r" rtl="0">
              <a:spcBef>
                <a:spcPts val="0"/>
              </a:spcBef>
              <a:buNone/>
              <a:defRPr sz="1800">
                <a:solidFill>
                  <a:schemeClr val="dk1"/>
                </a:solidFill>
                <a:latin typeface="Calibri"/>
                <a:ea typeface="Calibri"/>
                <a:cs typeface="Calibri"/>
                <a:sym typeface="Calibri"/>
              </a:defRPr>
            </a:lvl7pPr>
            <a:lvl8pPr marL="0" marR="0" lvl="7" indent="0" algn="r" rtl="0">
              <a:spcBef>
                <a:spcPts val="0"/>
              </a:spcBef>
              <a:buNone/>
              <a:defRPr sz="1800">
                <a:solidFill>
                  <a:schemeClr val="dk1"/>
                </a:solidFill>
                <a:latin typeface="Calibri"/>
                <a:ea typeface="Calibri"/>
                <a:cs typeface="Calibri"/>
                <a:sym typeface="Calibri"/>
              </a:defRPr>
            </a:lvl8pPr>
            <a:lvl9pPr marL="0" marR="0" lvl="8" indent="0" algn="r" rtl="0">
              <a:spcBef>
                <a:spcPts val="0"/>
              </a:spcBef>
              <a:buNone/>
              <a:defRPr sz="18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Blank">
  <p:cSld name="2_Blank">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5"/>
          <p:cNvSpPr txBox="1"/>
          <p:nvPr/>
        </p:nvSpPr>
        <p:spPr>
          <a:xfrm>
            <a:off x="609600" y="3657601"/>
            <a:ext cx="6019800"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20 M. L. Quezon St., City Subdivision, San Pablo City, Laguna</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TEL: (+6349) 562 4309</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FAX: (+6349) 562 0009</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EMAIL: info@cardbankph.com</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blipFill>
          <a:blip r:embed="rId2">
            <a:alphaModFix/>
          </a:blip>
          <a:stretch>
            <a:fillRect/>
          </a:stretch>
        </a:blipFill>
        <a:effectLst/>
      </p:bgPr>
    </p:bg>
    <p:spTree>
      <p:nvGrpSpPr>
        <p:cNvPr id="1" name="Shape 2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
          <p:cNvSpPr txBox="1">
            <a:spLocks noGrp="1"/>
          </p:cNvSpPr>
          <p:nvPr>
            <p:ph type="body" idx="1"/>
          </p:nvPr>
        </p:nvSpPr>
        <p:spPr>
          <a:xfrm>
            <a:off x="457200" y="1600202"/>
            <a:ext cx="8229600" cy="3733799"/>
          </a:xfrm>
          <a:prstGeom prst="rect">
            <a:avLst/>
          </a:prstGeom>
          <a:noFill/>
          <a:ln>
            <a:noFill/>
          </a:ln>
          <a:effectLst>
            <a:reflection stA="52000" endA="300" endPos="14000" sy="-100000" algn="bl" rotWithShape="0"/>
          </a:effectLst>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381000" y="1143001"/>
            <a:ext cx="76962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lt1"/>
              </a:buClr>
              <a:buSzPts val="4000"/>
              <a:buFont typeface="Calibri"/>
              <a:buNone/>
              <a:defRPr sz="40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8"/>
          <p:cNvSpPr txBox="1">
            <a:spLocks noGrp="1"/>
          </p:cNvSpPr>
          <p:nvPr>
            <p:ph type="body" idx="1"/>
          </p:nvPr>
        </p:nvSpPr>
        <p:spPr>
          <a:xfrm>
            <a:off x="381000" y="2505076"/>
            <a:ext cx="6477000" cy="1500187"/>
          </a:xfrm>
          <a:prstGeom prst="rect">
            <a:avLst/>
          </a:prstGeom>
          <a:noFill/>
          <a:ln>
            <a:noFill/>
          </a:ln>
          <a:effectLst>
            <a:reflection stA="52000" endA="300" endPos="14000" sy="-100000" algn="bl" rotWithShape="0"/>
          </a:effectLst>
        </p:spPr>
        <p:txBody>
          <a:bodyPr spcFirstLastPara="1" wrap="square" lIns="91425" tIns="45700" rIns="91425" bIns="45700" anchor="b" anchorCtr="0"/>
          <a:lstStyle>
            <a:lvl1pPr marL="457200" lvl="0" indent="-228600" algn="l">
              <a:spcBef>
                <a:spcPts val="400"/>
              </a:spcBef>
              <a:spcAft>
                <a:spcPts val="0"/>
              </a:spcAft>
              <a:buClr>
                <a:srgbClr val="F2F2F2"/>
              </a:buClr>
              <a:buSzPts val="2000"/>
              <a:buNone/>
              <a:defRPr sz="2000">
                <a:solidFill>
                  <a:srgbClr val="F2F2F2"/>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rgbClr val="339967"/>
              </a:buClr>
              <a:buSzPts val="4400"/>
              <a:buFont typeface="Calibri"/>
              <a:buNone/>
              <a:defRPr>
                <a:solidFill>
                  <a:srgbClr val="339967"/>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9"/>
          <p:cNvSpPr txBox="1">
            <a:spLocks noGrp="1"/>
          </p:cNvSpPr>
          <p:nvPr>
            <p:ph type="body" idx="1"/>
          </p:nvPr>
        </p:nvSpPr>
        <p:spPr>
          <a:xfrm>
            <a:off x="457200" y="1600201"/>
            <a:ext cx="4038600" cy="4525963"/>
          </a:xfrm>
          <a:prstGeom prst="rect">
            <a:avLst/>
          </a:prstGeom>
          <a:noFill/>
          <a:ln>
            <a:noFill/>
          </a:ln>
          <a:effectLst>
            <a:reflection stA="52000" endA="300" endPos="14000" sy="-100000" algn="bl" rotWithShape="0"/>
          </a:effectLst>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9"/>
          <p:cNvSpPr txBox="1">
            <a:spLocks noGrp="1"/>
          </p:cNvSpPr>
          <p:nvPr>
            <p:ph type="body" idx="2"/>
          </p:nvPr>
        </p:nvSpPr>
        <p:spPr>
          <a:xfrm>
            <a:off x="4648200" y="1600201"/>
            <a:ext cx="4038600" cy="4525963"/>
          </a:xfrm>
          <a:prstGeom prst="rect">
            <a:avLst/>
          </a:prstGeom>
          <a:noFill/>
          <a:ln>
            <a:noFill/>
          </a:ln>
          <a:effectLst>
            <a:reflection stA="52000" endA="300" endPos="14000" sy="-100000" algn="bl" rotWithShape="0"/>
          </a:effectLst>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0"/>
          <p:cNvSpPr txBox="1">
            <a:spLocks noGrp="1"/>
          </p:cNvSpPr>
          <p:nvPr>
            <p:ph type="body" idx="1"/>
          </p:nvPr>
        </p:nvSpPr>
        <p:spPr>
          <a:xfrm>
            <a:off x="457200" y="1535113"/>
            <a:ext cx="4040188" cy="639763"/>
          </a:xfrm>
          <a:prstGeom prst="rect">
            <a:avLst/>
          </a:prstGeom>
          <a:noFill/>
          <a:ln>
            <a:noFill/>
          </a:ln>
          <a:effectLst>
            <a:reflection stA="52000" endA="300" endPos="14000" sy="-100000" algn="bl" rotWithShape="0"/>
          </a:effectLst>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0" name="Google Shape;40;p10"/>
          <p:cNvSpPr txBox="1">
            <a:spLocks noGrp="1"/>
          </p:cNvSpPr>
          <p:nvPr>
            <p:ph type="body" idx="2"/>
          </p:nvPr>
        </p:nvSpPr>
        <p:spPr>
          <a:xfrm>
            <a:off x="457200" y="2174875"/>
            <a:ext cx="4040188" cy="3951288"/>
          </a:xfrm>
          <a:prstGeom prst="rect">
            <a:avLst/>
          </a:prstGeom>
          <a:noFill/>
          <a:ln>
            <a:noFill/>
          </a:ln>
          <a:effectLst>
            <a:reflection stA="52000" endA="300" endPos="14000" sy="-100000" algn="bl" rotWithShape="0"/>
          </a:effectLst>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1" name="Google Shape;41;p10"/>
          <p:cNvSpPr txBox="1">
            <a:spLocks noGrp="1"/>
          </p:cNvSpPr>
          <p:nvPr>
            <p:ph type="body" idx="3"/>
          </p:nvPr>
        </p:nvSpPr>
        <p:spPr>
          <a:xfrm>
            <a:off x="4645027" y="1535113"/>
            <a:ext cx="4041775" cy="639763"/>
          </a:xfrm>
          <a:prstGeom prst="rect">
            <a:avLst/>
          </a:prstGeom>
          <a:noFill/>
          <a:ln>
            <a:noFill/>
          </a:ln>
          <a:effectLst>
            <a:reflection stA="52000" endA="300" endPos="14000" sy="-100000" algn="bl" rotWithShape="0"/>
          </a:effectLst>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2" name="Google Shape;42;p10"/>
          <p:cNvSpPr txBox="1">
            <a:spLocks noGrp="1"/>
          </p:cNvSpPr>
          <p:nvPr>
            <p:ph type="body" idx="4"/>
          </p:nvPr>
        </p:nvSpPr>
        <p:spPr>
          <a:xfrm>
            <a:off x="4645027" y="2174875"/>
            <a:ext cx="4041775" cy="3951288"/>
          </a:xfrm>
          <a:prstGeom prst="rect">
            <a:avLst/>
          </a:prstGeom>
          <a:noFill/>
          <a:ln>
            <a:noFill/>
          </a:ln>
          <a:effectLst>
            <a:reflection stA="52000" endA="300" endPos="14000" sy="-100000" algn="bl" rotWithShape="0"/>
          </a:effectLst>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2"/>
            <a:ext cx="8229600" cy="3733799"/>
          </a:xfrm>
          <a:prstGeom prst="rect">
            <a:avLst/>
          </a:prstGeom>
          <a:noFill/>
          <a:ln>
            <a:noFill/>
          </a:ln>
          <a:effectLst>
            <a:reflection stA="52000" endA="300" endPos="14000" sy="-100000" algn="bl" rotWithShape="0"/>
          </a:effectLst>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g"/></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4.jpg"/><Relationship Id="rId7" Type="http://schemas.openxmlformats.org/officeDocument/2006/relationships/image" Target="../media/image68.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image" Target="../media/image66.jpg"/><Relationship Id="rId10" Type="http://schemas.openxmlformats.org/officeDocument/2006/relationships/image" Target="../media/image71.jpg"/><Relationship Id="rId4" Type="http://schemas.openxmlformats.org/officeDocument/2006/relationships/image" Target="../media/image65.jpg"/><Relationship Id="rId9" Type="http://schemas.openxmlformats.org/officeDocument/2006/relationships/image" Target="../media/image70.jpg"/></Relationships>
</file>

<file path=ppt/slides/_rels/slide26.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image" Target="../media/image72.jpg"/><Relationship Id="rId7" Type="http://schemas.openxmlformats.org/officeDocument/2006/relationships/image" Target="../media/image76.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 Id="rId9" Type="http://schemas.openxmlformats.org/officeDocument/2006/relationships/image" Target="../media/image78.jpg"/></Relationships>
</file>

<file path=ppt/slides/_rels/slide27.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79.jpg"/><Relationship Id="rId7" Type="http://schemas.openxmlformats.org/officeDocument/2006/relationships/image" Target="../media/image83.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jpg"/></Relationships>
</file>

<file path=ppt/slides/_rels/slide28.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image" Target="../media/image85.jpg"/><Relationship Id="rId7" Type="http://schemas.openxmlformats.org/officeDocument/2006/relationships/image" Target="../media/image89.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6.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 Id="rId9"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6"/>
          <p:cNvSpPr/>
          <p:nvPr/>
        </p:nvSpPr>
        <p:spPr>
          <a:xfrm>
            <a:off x="-533400" y="2133600"/>
            <a:ext cx="10363200" cy="12954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7" name="Google Shape;67;p16"/>
          <p:cNvPicPr preferRelativeResize="0"/>
          <p:nvPr/>
        </p:nvPicPr>
        <p:blipFill rotWithShape="1">
          <a:blip r:embed="rId3">
            <a:alphaModFix/>
          </a:blip>
          <a:srcRect/>
          <a:stretch/>
        </p:blipFill>
        <p:spPr>
          <a:xfrm>
            <a:off x="2978170" y="2209800"/>
            <a:ext cx="3360696" cy="1066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500"/>
                                        <p:tgtEl>
                                          <p:spTgt spid="6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5"/>
          <p:cNvSpPr/>
          <p:nvPr/>
        </p:nvSpPr>
        <p:spPr>
          <a:xfrm>
            <a:off x="0" y="188914"/>
            <a:ext cx="9144000" cy="539751"/>
          </a:xfrm>
          <a:prstGeom prst="rect">
            <a:avLst/>
          </a:prstGeom>
          <a:solidFill>
            <a:srgbClr val="339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000"/>
              <a:buFont typeface="Arial"/>
              <a:buNone/>
            </a:pPr>
            <a:r>
              <a:rPr lang="en-US" sz="3000" b="0" i="0" u="none" strike="noStrike" cap="none">
                <a:solidFill>
                  <a:srgbClr val="FFFFFF"/>
                </a:solidFill>
                <a:latin typeface="Arial Black"/>
                <a:ea typeface="Arial Black"/>
                <a:cs typeface="Arial Black"/>
                <a:sym typeface="Arial Black"/>
              </a:rPr>
              <a:t>The 21 Mutually Reinforcing Institutions</a:t>
            </a:r>
            <a:endParaRPr sz="3000" b="0" i="0" u="none" strike="noStrike" cap="none">
              <a:solidFill>
                <a:srgbClr val="FFFFFF"/>
              </a:solidFill>
              <a:latin typeface="Arial Black"/>
              <a:ea typeface="Arial Black"/>
              <a:cs typeface="Arial Black"/>
              <a:sym typeface="Arial Black"/>
            </a:endParaRPr>
          </a:p>
        </p:txBody>
      </p:sp>
      <p:sp>
        <p:nvSpPr>
          <p:cNvPr id="155" name="Google Shape;155;p25"/>
          <p:cNvSpPr txBox="1"/>
          <p:nvPr/>
        </p:nvSpPr>
        <p:spPr>
          <a:xfrm>
            <a:off x="4191000" y="2590800"/>
            <a:ext cx="4495800" cy="222758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u="none" strike="noStrike" cap="none">
                <a:solidFill>
                  <a:schemeClr val="dk1"/>
                </a:solidFill>
                <a:latin typeface="Calibri"/>
                <a:ea typeface="Calibri"/>
                <a:cs typeface="Calibri"/>
                <a:sym typeface="Calibri"/>
              </a:rPr>
              <a:t>The CARD Information Technology Group provides a customized Information Communications Technology for the microfinance industry. Currently, it offers software development, hardware maintenance, web design, and technical assistance to CARD MRI group.</a:t>
            </a:r>
            <a:endParaRPr sz="2000" b="0" i="0" u="none" strike="noStrike" cap="none">
              <a:solidFill>
                <a:schemeClr val="dk1"/>
              </a:solidFill>
              <a:latin typeface="Calibri"/>
              <a:ea typeface="Calibri"/>
              <a:cs typeface="Calibri"/>
              <a:sym typeface="Calibri"/>
            </a:endParaRPr>
          </a:p>
        </p:txBody>
      </p:sp>
      <p:sp>
        <p:nvSpPr>
          <p:cNvPr id="156" name="Google Shape;156;p25"/>
          <p:cNvSpPr txBox="1"/>
          <p:nvPr/>
        </p:nvSpPr>
        <p:spPr>
          <a:xfrm>
            <a:off x="838200" y="5181600"/>
            <a:ext cx="71628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0" u="none" strike="noStrike" cap="none">
                <a:solidFill>
                  <a:schemeClr val="dk1"/>
                </a:solidFill>
                <a:latin typeface="Calibri"/>
                <a:ea typeface="Calibri"/>
                <a:cs typeface="Calibri"/>
                <a:sym typeface="Calibri"/>
              </a:rPr>
              <a:t>PRODUCTS AND SERVICES:  </a:t>
            </a:r>
            <a:r>
              <a:rPr lang="en-US" sz="1800" b="0" i="0" u="none" strike="noStrike" cap="none">
                <a:solidFill>
                  <a:schemeClr val="dk1"/>
                </a:solidFill>
                <a:latin typeface="Calibri"/>
                <a:ea typeface="Calibri"/>
                <a:cs typeface="Calibri"/>
                <a:sym typeface="Calibri"/>
              </a:rPr>
              <a:t>Information technology in the context of poverty eradication</a:t>
            </a:r>
            <a:endParaRPr sz="1800" b="0" i="0" u="none" strike="noStrike" cap="none">
              <a:solidFill>
                <a:schemeClr val="dk1"/>
              </a:solidFill>
              <a:latin typeface="Calibri"/>
              <a:ea typeface="Calibri"/>
              <a:cs typeface="Calibri"/>
              <a:sym typeface="Calibri"/>
            </a:endParaRPr>
          </a:p>
        </p:txBody>
      </p:sp>
      <p:pic>
        <p:nvPicPr>
          <p:cNvPr id="157" name="Google Shape;157;p25"/>
          <p:cNvPicPr preferRelativeResize="0"/>
          <p:nvPr/>
        </p:nvPicPr>
        <p:blipFill rotWithShape="1">
          <a:blip r:embed="rId3">
            <a:alphaModFix/>
          </a:blip>
          <a:srcRect/>
          <a:stretch/>
        </p:blipFill>
        <p:spPr>
          <a:xfrm>
            <a:off x="304800" y="944880"/>
            <a:ext cx="900007" cy="900007"/>
          </a:xfrm>
          <a:prstGeom prst="rect">
            <a:avLst/>
          </a:prstGeom>
          <a:noFill/>
          <a:ln>
            <a:noFill/>
          </a:ln>
        </p:spPr>
      </p:pic>
      <p:sp>
        <p:nvSpPr>
          <p:cNvPr id="158" name="Google Shape;158;p25"/>
          <p:cNvSpPr txBox="1"/>
          <p:nvPr/>
        </p:nvSpPr>
        <p:spPr>
          <a:xfrm>
            <a:off x="4191000" y="1078865"/>
            <a:ext cx="4185285" cy="82613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i="0" u="none" strike="noStrike" cap="none">
                <a:solidFill>
                  <a:schemeClr val="dk1"/>
                </a:solidFill>
                <a:latin typeface="Calibri"/>
                <a:ea typeface="Calibri"/>
                <a:cs typeface="Calibri"/>
                <a:sym typeface="Calibri"/>
              </a:rPr>
              <a:t>CARD Information Technology Group</a:t>
            </a:r>
            <a:endParaRPr sz="2400" b="1">
              <a:solidFill>
                <a:schemeClr val="dk1"/>
              </a:solidFill>
              <a:latin typeface="Calibri"/>
              <a:ea typeface="Calibri"/>
              <a:cs typeface="Calibri"/>
              <a:sym typeface="Calibri"/>
            </a:endParaRPr>
          </a:p>
        </p:txBody>
      </p:sp>
      <p:pic>
        <p:nvPicPr>
          <p:cNvPr id="159" name="Google Shape;159;p25" descr="IMG_3906"/>
          <p:cNvPicPr preferRelativeResize="0"/>
          <p:nvPr/>
        </p:nvPicPr>
        <p:blipFill rotWithShape="1">
          <a:blip r:embed="rId4">
            <a:alphaModFix/>
          </a:blip>
          <a:srcRect/>
          <a:stretch/>
        </p:blipFill>
        <p:spPr>
          <a:xfrm>
            <a:off x="457200" y="2438400"/>
            <a:ext cx="3338195" cy="2225675"/>
          </a:xfrm>
          <a:prstGeom prst="rect">
            <a:avLst/>
          </a:prstGeom>
          <a:noFill/>
          <a:ln>
            <a:noFill/>
          </a:ln>
        </p:spPr>
      </p:pic>
      <p:pic>
        <p:nvPicPr>
          <p:cNvPr id="160" name="Google Shape;160;p25" descr="FDS-Asya"/>
          <p:cNvPicPr preferRelativeResize="0"/>
          <p:nvPr/>
        </p:nvPicPr>
        <p:blipFill rotWithShape="1">
          <a:blip r:embed="rId5">
            <a:alphaModFix/>
          </a:blip>
          <a:srcRect/>
          <a:stretch/>
        </p:blipFill>
        <p:spPr>
          <a:xfrm>
            <a:off x="1485900" y="979805"/>
            <a:ext cx="925195" cy="925195"/>
          </a:xfrm>
          <a:prstGeom prst="rect">
            <a:avLst/>
          </a:prstGeom>
          <a:noFill/>
          <a:ln>
            <a:noFill/>
          </a:ln>
        </p:spPr>
      </p:pic>
      <p:grpSp>
        <p:nvGrpSpPr>
          <p:cNvPr id="161" name="Google Shape;161;p25"/>
          <p:cNvGrpSpPr/>
          <p:nvPr/>
        </p:nvGrpSpPr>
        <p:grpSpPr>
          <a:xfrm>
            <a:off x="2628900" y="990600"/>
            <a:ext cx="990600" cy="914400"/>
            <a:chOff x="2877" y="1508"/>
            <a:chExt cx="1560" cy="1440"/>
          </a:xfrm>
        </p:grpSpPr>
        <p:sp>
          <p:nvSpPr>
            <p:cNvPr id="162" name="Google Shape;162;p25"/>
            <p:cNvSpPr/>
            <p:nvPr/>
          </p:nvSpPr>
          <p:spPr>
            <a:xfrm>
              <a:off x="2937" y="1508"/>
              <a:ext cx="1440" cy="144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63" name="Google Shape;163;p25"/>
            <p:cNvSpPr txBox="1"/>
            <p:nvPr/>
          </p:nvSpPr>
          <p:spPr>
            <a:xfrm>
              <a:off x="2877" y="1856"/>
              <a:ext cx="1560" cy="72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FDS Asya</a:t>
              </a:r>
              <a:endParaRPr sz="12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1200" b="1">
                  <a:solidFill>
                    <a:schemeClr val="dk1"/>
                  </a:solidFill>
                  <a:latin typeface="Calibri"/>
                  <a:ea typeface="Calibri"/>
                  <a:cs typeface="Calibri"/>
                  <a:sym typeface="Calibri"/>
                </a:rPr>
                <a:t>Pte. Ltd.</a:t>
              </a:r>
              <a:endParaRPr sz="1200" b="1">
                <a:solidFill>
                  <a:schemeClr val="dk1"/>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6"/>
          <p:cNvSpPr/>
          <p:nvPr/>
        </p:nvSpPr>
        <p:spPr>
          <a:xfrm>
            <a:off x="0" y="188914"/>
            <a:ext cx="9144000" cy="539751"/>
          </a:xfrm>
          <a:prstGeom prst="rect">
            <a:avLst/>
          </a:prstGeom>
          <a:solidFill>
            <a:srgbClr val="339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000"/>
              <a:buFont typeface="Arial"/>
              <a:buNone/>
            </a:pPr>
            <a:r>
              <a:rPr lang="en-US" sz="3000">
                <a:solidFill>
                  <a:srgbClr val="FFFFFF"/>
                </a:solidFill>
                <a:latin typeface="Arial Black"/>
                <a:ea typeface="Arial Black"/>
                <a:cs typeface="Arial Black"/>
                <a:sym typeface="Arial Black"/>
              </a:rPr>
              <a:t>The 21 Mutually Reinforcing Institutions</a:t>
            </a:r>
            <a:endParaRPr sz="3000">
              <a:solidFill>
                <a:srgbClr val="FFFFFF"/>
              </a:solidFill>
              <a:latin typeface="Arial Black"/>
              <a:ea typeface="Arial Black"/>
              <a:cs typeface="Arial Black"/>
              <a:sym typeface="Arial Black"/>
            </a:endParaRPr>
          </a:p>
        </p:txBody>
      </p:sp>
      <p:sp>
        <p:nvSpPr>
          <p:cNvPr id="169" name="Google Shape;169;p26"/>
          <p:cNvSpPr txBox="1"/>
          <p:nvPr/>
        </p:nvSpPr>
        <p:spPr>
          <a:xfrm>
            <a:off x="3314065" y="2743200"/>
            <a:ext cx="5372735" cy="161798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The CARD Mutual Benefit Association covers the life insurance of the CARD MRI members while CaMIA and CPMI delivers affordable life and non-life insurance products and services to help members get back on their feet after any calamity. </a:t>
            </a:r>
            <a:endParaRPr sz="2000">
              <a:solidFill>
                <a:schemeClr val="dk1"/>
              </a:solidFill>
              <a:latin typeface="Calibri"/>
              <a:ea typeface="Calibri"/>
              <a:cs typeface="Calibri"/>
              <a:sym typeface="Calibri"/>
            </a:endParaRPr>
          </a:p>
        </p:txBody>
      </p:sp>
      <p:pic>
        <p:nvPicPr>
          <p:cNvPr id="170" name="Google Shape;170;p26" descr="F:\MBA.png"/>
          <p:cNvPicPr preferRelativeResize="0"/>
          <p:nvPr/>
        </p:nvPicPr>
        <p:blipFill rotWithShape="1">
          <a:blip r:embed="rId3">
            <a:alphaModFix/>
          </a:blip>
          <a:srcRect/>
          <a:stretch/>
        </p:blipFill>
        <p:spPr>
          <a:xfrm>
            <a:off x="311624" y="838200"/>
            <a:ext cx="900007" cy="900007"/>
          </a:xfrm>
          <a:prstGeom prst="rect">
            <a:avLst/>
          </a:prstGeom>
          <a:noFill/>
          <a:ln>
            <a:noFill/>
          </a:ln>
        </p:spPr>
      </p:pic>
      <p:pic>
        <p:nvPicPr>
          <p:cNvPr id="171" name="Google Shape;171;p26"/>
          <p:cNvPicPr preferRelativeResize="0"/>
          <p:nvPr/>
        </p:nvPicPr>
        <p:blipFill rotWithShape="1">
          <a:blip r:embed="rId4">
            <a:alphaModFix/>
          </a:blip>
          <a:srcRect/>
          <a:stretch/>
        </p:blipFill>
        <p:spPr>
          <a:xfrm>
            <a:off x="1447800" y="825016"/>
            <a:ext cx="900007" cy="900007"/>
          </a:xfrm>
          <a:prstGeom prst="rect">
            <a:avLst/>
          </a:prstGeom>
          <a:noFill/>
          <a:ln>
            <a:noFill/>
          </a:ln>
        </p:spPr>
      </p:pic>
      <p:sp>
        <p:nvSpPr>
          <p:cNvPr id="172" name="Google Shape;172;p26"/>
          <p:cNvSpPr txBox="1"/>
          <p:nvPr/>
        </p:nvSpPr>
        <p:spPr>
          <a:xfrm>
            <a:off x="5486400" y="960755"/>
            <a:ext cx="3048635" cy="82613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CARD Microinsurance Group</a:t>
            </a:r>
            <a:endParaRPr sz="2400" b="1">
              <a:solidFill>
                <a:schemeClr val="dk1"/>
              </a:solidFill>
              <a:latin typeface="Calibri"/>
              <a:ea typeface="Calibri"/>
              <a:cs typeface="Calibri"/>
              <a:sym typeface="Calibri"/>
            </a:endParaRPr>
          </a:p>
        </p:txBody>
      </p:sp>
      <p:pic>
        <p:nvPicPr>
          <p:cNvPr id="173" name="Google Shape;173;p26"/>
          <p:cNvPicPr preferRelativeResize="0"/>
          <p:nvPr/>
        </p:nvPicPr>
        <p:blipFill rotWithShape="1">
          <a:blip r:embed="rId5">
            <a:alphaModFix/>
          </a:blip>
          <a:srcRect t="35971" b="36343"/>
          <a:stretch/>
        </p:blipFill>
        <p:spPr>
          <a:xfrm>
            <a:off x="2589530" y="915670"/>
            <a:ext cx="2593340" cy="718185"/>
          </a:xfrm>
          <a:prstGeom prst="rect">
            <a:avLst/>
          </a:prstGeom>
          <a:noFill/>
          <a:ln>
            <a:noFill/>
          </a:ln>
        </p:spPr>
      </p:pic>
      <p:sp>
        <p:nvSpPr>
          <p:cNvPr id="174" name="Google Shape;174;p26"/>
          <p:cNvSpPr txBox="1"/>
          <p:nvPr/>
        </p:nvSpPr>
        <p:spPr>
          <a:xfrm>
            <a:off x="838200" y="5029200"/>
            <a:ext cx="71628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PRODUCTS AND SERVICES:  </a:t>
            </a:r>
            <a:r>
              <a:rPr lang="en-US" sz="1800">
                <a:solidFill>
                  <a:schemeClr val="dk1"/>
                </a:solidFill>
                <a:latin typeface="Calibri"/>
                <a:ea typeface="Calibri"/>
                <a:cs typeface="Calibri"/>
                <a:sym typeface="Calibri"/>
              </a:rPr>
              <a:t>Life and non-life insurance; CARD MRI Disaster Relief Assistance Program; Mass Wedding</a:t>
            </a:r>
            <a:endParaRPr sz="1800">
              <a:solidFill>
                <a:schemeClr val="dk1"/>
              </a:solidFill>
              <a:latin typeface="Calibri"/>
              <a:ea typeface="Calibri"/>
              <a:cs typeface="Calibri"/>
              <a:sym typeface="Calibri"/>
            </a:endParaRPr>
          </a:p>
        </p:txBody>
      </p:sp>
      <p:pic>
        <p:nvPicPr>
          <p:cNvPr id="175" name="Google Shape;175;p26"/>
          <p:cNvPicPr preferRelativeResize="0"/>
          <p:nvPr/>
        </p:nvPicPr>
        <p:blipFill rotWithShape="1">
          <a:blip r:embed="rId6">
            <a:alphaModFix/>
          </a:blip>
          <a:srcRect/>
          <a:stretch/>
        </p:blipFill>
        <p:spPr>
          <a:xfrm>
            <a:off x="311785" y="2138045"/>
            <a:ext cx="2863850" cy="276701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7"/>
          <p:cNvSpPr/>
          <p:nvPr/>
        </p:nvSpPr>
        <p:spPr>
          <a:xfrm>
            <a:off x="0" y="152400"/>
            <a:ext cx="9144000" cy="539750"/>
          </a:xfrm>
          <a:prstGeom prst="rect">
            <a:avLst/>
          </a:prstGeom>
          <a:solidFill>
            <a:srgbClr val="339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000"/>
              <a:buFont typeface="Arial"/>
              <a:buNone/>
            </a:pPr>
            <a:r>
              <a:rPr lang="en-US" sz="3000">
                <a:solidFill>
                  <a:srgbClr val="FFFFFF"/>
                </a:solidFill>
                <a:latin typeface="Arial Black"/>
                <a:ea typeface="Arial Black"/>
                <a:cs typeface="Arial Black"/>
                <a:sym typeface="Arial Black"/>
              </a:rPr>
              <a:t>Microinsurance At-A-Glance</a:t>
            </a:r>
            <a:endParaRPr/>
          </a:p>
        </p:txBody>
      </p:sp>
      <p:sp>
        <p:nvSpPr>
          <p:cNvPr id="181" name="Google Shape;181;p27"/>
          <p:cNvSpPr txBox="1"/>
          <p:nvPr/>
        </p:nvSpPr>
        <p:spPr>
          <a:xfrm>
            <a:off x="222250" y="842963"/>
            <a:ext cx="7861300" cy="553085"/>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3000"/>
              <a:buFont typeface="Arial"/>
              <a:buNone/>
            </a:pPr>
            <a:r>
              <a:rPr lang="en-US" sz="3000" b="1" dirty="0">
                <a:solidFill>
                  <a:schemeClr val="tx1"/>
                </a:solidFill>
                <a:latin typeface="Calibri"/>
                <a:ea typeface="Calibri"/>
                <a:cs typeface="Calibri"/>
                <a:sym typeface="Calibri"/>
              </a:rPr>
              <a:t>Claims Payment as of </a:t>
            </a:r>
            <a:r>
              <a:rPr lang="en-US" sz="3000" b="1" dirty="0" smtClean="0">
                <a:solidFill>
                  <a:schemeClr val="tx1"/>
                </a:solidFill>
                <a:latin typeface="Calibri"/>
                <a:ea typeface="Calibri"/>
                <a:cs typeface="Calibri"/>
                <a:sym typeface="Calibri"/>
              </a:rPr>
              <a:t>December 2019</a:t>
            </a:r>
            <a:endParaRPr dirty="0">
              <a:solidFill>
                <a:schemeClr val="tx1"/>
              </a:solidFill>
            </a:endParaRPr>
          </a:p>
        </p:txBody>
      </p:sp>
      <p:graphicFrame>
        <p:nvGraphicFramePr>
          <p:cNvPr id="182" name="Google Shape;182;p27"/>
          <p:cNvGraphicFramePr/>
          <p:nvPr>
            <p:extLst>
              <p:ext uri="{D42A27DB-BD31-4B8C-83A1-F6EECF244321}">
                <p14:modId xmlns:p14="http://schemas.microsoft.com/office/powerpoint/2010/main" val="3764278268"/>
              </p:ext>
            </p:extLst>
          </p:nvPr>
        </p:nvGraphicFramePr>
        <p:xfrm>
          <a:off x="341317" y="1593850"/>
          <a:ext cx="8202613" cy="3835400"/>
        </p:xfrm>
        <a:graphic>
          <a:graphicData uri="http://schemas.openxmlformats.org/drawingml/2006/table">
            <a:tbl>
              <a:tblPr firstRow="1" firstCol="1" bandRow="1">
                <a:noFill/>
                <a:tableStyleId>{02A6A706-49D9-4343-87D3-D7539CA17D5D}</a:tableStyleId>
              </a:tblPr>
              <a:tblGrid>
                <a:gridCol w="3240804">
                  <a:extLst>
                    <a:ext uri="{9D8B030D-6E8A-4147-A177-3AD203B41FA5}">
                      <a16:colId xmlns:a16="http://schemas.microsoft.com/office/drawing/2014/main" xmlns="" val="20000"/>
                    </a:ext>
                  </a:extLst>
                </a:gridCol>
                <a:gridCol w="2113021">
                  <a:extLst>
                    <a:ext uri="{9D8B030D-6E8A-4147-A177-3AD203B41FA5}">
                      <a16:colId xmlns:a16="http://schemas.microsoft.com/office/drawing/2014/main" xmlns="" val="20002"/>
                    </a:ext>
                  </a:extLst>
                </a:gridCol>
                <a:gridCol w="2848788">
                  <a:extLst>
                    <a:ext uri="{9D8B030D-6E8A-4147-A177-3AD203B41FA5}">
                      <a16:colId xmlns:a16="http://schemas.microsoft.com/office/drawing/2014/main" xmlns="" val="20003"/>
                    </a:ext>
                  </a:extLst>
                </a:gridCol>
              </a:tblGrid>
              <a:tr h="1089309">
                <a:tc>
                  <a:txBody>
                    <a:bodyPr/>
                    <a:lstStyle/>
                    <a:p>
                      <a:pPr marL="0" marR="0" lvl="0" indent="0" algn="ctr" rtl="0">
                        <a:lnSpc>
                          <a:spcPct val="107000"/>
                        </a:lnSpc>
                        <a:spcBef>
                          <a:spcPts val="0"/>
                        </a:spcBef>
                        <a:spcAft>
                          <a:spcPts val="0"/>
                        </a:spcAft>
                        <a:buNone/>
                      </a:pPr>
                      <a:r>
                        <a:rPr lang="en-US" sz="2200" b="1" u="none" strike="noStrike" cap="none" dirty="0">
                          <a:latin typeface="Calibri"/>
                          <a:ea typeface="Calibri"/>
                          <a:cs typeface="Calibri"/>
                          <a:sym typeface="Calibri"/>
                        </a:rPr>
                        <a:t>Particulars</a:t>
                      </a:r>
                      <a:endParaRPr sz="1900" b="1" u="none" strike="noStrike" cap="none" dirty="0">
                        <a:latin typeface="Calibri"/>
                        <a:ea typeface="Calibri"/>
                        <a:cs typeface="Calibri"/>
                        <a:sym typeface="Calibri"/>
                      </a:endParaRPr>
                    </a:p>
                  </a:txBody>
                  <a:tcPr marL="121200" marR="121200" marT="0" marB="0" anchor="ctr"/>
                </a:tc>
                <a:tc>
                  <a:txBody>
                    <a:bodyPr/>
                    <a:lstStyle/>
                    <a:p>
                      <a:pPr marL="0" marR="0" lvl="0" indent="0" algn="ctr" rtl="0">
                        <a:lnSpc>
                          <a:spcPct val="107000"/>
                        </a:lnSpc>
                        <a:spcBef>
                          <a:spcPts val="0"/>
                        </a:spcBef>
                        <a:spcAft>
                          <a:spcPts val="0"/>
                        </a:spcAft>
                        <a:buNone/>
                      </a:pPr>
                      <a:r>
                        <a:rPr lang="en-US" sz="2200" b="1" u="none" strike="noStrike" cap="none" dirty="0">
                          <a:latin typeface="Calibri"/>
                          <a:ea typeface="Calibri"/>
                          <a:cs typeface="Calibri"/>
                          <a:sym typeface="Calibri"/>
                        </a:rPr>
                        <a:t>No. of  Claims</a:t>
                      </a:r>
                      <a:endParaRPr sz="1900" b="1" u="none" strike="noStrike" cap="none" dirty="0">
                        <a:latin typeface="Calibri"/>
                        <a:ea typeface="Calibri"/>
                        <a:cs typeface="Calibri"/>
                        <a:sym typeface="Calibri"/>
                      </a:endParaRPr>
                    </a:p>
                  </a:txBody>
                  <a:tcPr marL="121200" marR="121200" marT="0" marB="0" anchor="ctr"/>
                </a:tc>
                <a:tc>
                  <a:txBody>
                    <a:bodyPr/>
                    <a:lstStyle/>
                    <a:p>
                      <a:pPr marL="0" marR="0" lvl="0" indent="0" algn="ctr" rtl="0">
                        <a:lnSpc>
                          <a:spcPct val="107000"/>
                        </a:lnSpc>
                        <a:spcBef>
                          <a:spcPts val="0"/>
                        </a:spcBef>
                        <a:spcAft>
                          <a:spcPts val="0"/>
                        </a:spcAft>
                        <a:buNone/>
                      </a:pPr>
                      <a:r>
                        <a:rPr lang="en-US" sz="2200" b="1" u="none" strike="noStrike" cap="none">
                          <a:latin typeface="Calibri"/>
                          <a:ea typeface="Calibri"/>
                          <a:cs typeface="Calibri"/>
                          <a:sym typeface="Calibri"/>
                        </a:rPr>
                        <a:t>Amount of Claims Paid (Php)</a:t>
                      </a:r>
                      <a:endParaRPr sz="1900" b="1" u="none" strike="noStrike" cap="none">
                        <a:latin typeface="Calibri"/>
                        <a:ea typeface="Calibri"/>
                        <a:cs typeface="Calibri"/>
                        <a:sym typeface="Calibri"/>
                      </a:endParaRPr>
                    </a:p>
                  </a:txBody>
                  <a:tcPr marL="121200" marR="121200" marT="0" marB="0" anchor="ctr"/>
                </a:tc>
                <a:extLst>
                  <a:ext uri="{0D108BD9-81ED-4DB2-BD59-A6C34878D82A}">
                    <a16:rowId xmlns:a16="http://schemas.microsoft.com/office/drawing/2014/main" xmlns="" val="10000"/>
                  </a:ext>
                </a:extLst>
              </a:tr>
              <a:tr h="940509">
                <a:tc>
                  <a:txBody>
                    <a:bodyPr/>
                    <a:lstStyle/>
                    <a:p>
                      <a:pPr marL="0" marR="0" lvl="0" indent="0" algn="l" rtl="0">
                        <a:lnSpc>
                          <a:spcPct val="107000"/>
                        </a:lnSpc>
                        <a:spcBef>
                          <a:spcPts val="0"/>
                        </a:spcBef>
                        <a:spcAft>
                          <a:spcPts val="0"/>
                        </a:spcAft>
                        <a:buNone/>
                      </a:pPr>
                      <a:r>
                        <a:rPr lang="en-US" sz="1900" u="none" strike="noStrike" cap="none" dirty="0" smtClean="0">
                          <a:latin typeface="Calibri"/>
                          <a:ea typeface="Calibri"/>
                          <a:cs typeface="Calibri"/>
                          <a:sym typeface="Calibri"/>
                        </a:rPr>
                        <a:t>Total claims paid </a:t>
                      </a:r>
                      <a:br>
                        <a:rPr lang="en-US" sz="1900" u="none" strike="noStrike" cap="none" dirty="0" smtClean="0">
                          <a:latin typeface="Calibri"/>
                          <a:ea typeface="Calibri"/>
                          <a:cs typeface="Calibri"/>
                          <a:sym typeface="Calibri"/>
                        </a:rPr>
                      </a:br>
                      <a:r>
                        <a:rPr lang="en-US" sz="1900" u="none" strike="noStrike" cap="none" dirty="0" smtClean="0">
                          <a:latin typeface="Calibri"/>
                          <a:ea typeface="Calibri"/>
                          <a:cs typeface="Calibri"/>
                          <a:sym typeface="Calibri"/>
                        </a:rPr>
                        <a:t>(including paid donations)</a:t>
                      </a:r>
                      <a:endParaRPr sz="1900" u="none" strike="noStrike" cap="none" dirty="0">
                        <a:latin typeface="Calibri"/>
                        <a:ea typeface="Calibri"/>
                        <a:cs typeface="Calibri"/>
                        <a:sym typeface="Calibri"/>
                      </a:endParaRPr>
                    </a:p>
                  </a:txBody>
                  <a:tcPr marL="121200" marR="121200" marT="0" marB="0" anchor="ctr"/>
                </a:tc>
                <a:tc>
                  <a:txBody>
                    <a:bodyPr/>
                    <a:lstStyle/>
                    <a:p>
                      <a:pPr marL="0" marR="0" lvl="0" indent="0" algn="ctr" rtl="0">
                        <a:lnSpc>
                          <a:spcPct val="107000"/>
                        </a:lnSpc>
                        <a:spcBef>
                          <a:spcPts val="0"/>
                        </a:spcBef>
                        <a:spcAft>
                          <a:spcPts val="0"/>
                        </a:spcAft>
                        <a:buNone/>
                      </a:pPr>
                      <a:r>
                        <a:rPr lang="en-US" sz="1900" u="none" strike="noStrike" cap="none" dirty="0" smtClean="0">
                          <a:solidFill>
                            <a:schemeClr val="tx1"/>
                          </a:solidFill>
                          <a:latin typeface="Calibri"/>
                          <a:ea typeface="Calibri"/>
                          <a:cs typeface="Calibri"/>
                          <a:sym typeface="Calibri"/>
                        </a:rPr>
                        <a:t>1,404,386.00</a:t>
                      </a:r>
                    </a:p>
                  </a:txBody>
                  <a:tcPr marL="121275" marR="121275" marT="0" marB="0" anchor="ctr"/>
                </a:tc>
                <a:tc>
                  <a:txBody>
                    <a:bodyPr/>
                    <a:lstStyle/>
                    <a:p>
                      <a:pPr marL="0" marR="0" lvl="0" indent="0" algn="ctr" rtl="0">
                        <a:lnSpc>
                          <a:spcPct val="107000"/>
                        </a:lnSpc>
                        <a:spcBef>
                          <a:spcPts val="0"/>
                        </a:spcBef>
                        <a:spcAft>
                          <a:spcPts val="0"/>
                        </a:spcAft>
                        <a:buNone/>
                      </a:pPr>
                      <a:r>
                        <a:rPr lang="en-US" sz="1900" u="none" strike="noStrike" cap="none" dirty="0" smtClean="0">
                          <a:solidFill>
                            <a:schemeClr val="tx1"/>
                          </a:solidFill>
                          <a:latin typeface="Calibri"/>
                          <a:ea typeface="Calibri"/>
                          <a:cs typeface="Calibri"/>
                          <a:sym typeface="Calibri"/>
                        </a:rPr>
                        <a:t>2,177,645,613.66</a:t>
                      </a:r>
                      <a:endParaRPr lang="en-US" sz="1900" u="none" strike="noStrike" cap="none" dirty="0" smtClean="0">
                        <a:solidFill>
                          <a:schemeClr val="tx1"/>
                        </a:solidFill>
                        <a:latin typeface="Calibri"/>
                        <a:ea typeface="Calibri"/>
                        <a:cs typeface="Calibri"/>
                        <a:sym typeface="Calibri"/>
                      </a:endParaRPr>
                    </a:p>
                  </a:txBody>
                  <a:tcPr marL="121275" marR="121275" marT="0" marB="0" anchor="ctr"/>
                </a:tc>
                <a:extLst>
                  <a:ext uri="{0D108BD9-81ED-4DB2-BD59-A6C34878D82A}">
                    <a16:rowId xmlns:a16="http://schemas.microsoft.com/office/drawing/2014/main" xmlns="" val="10001"/>
                  </a:ext>
                </a:extLst>
              </a:tr>
              <a:tr h="1089309">
                <a:tc>
                  <a:txBody>
                    <a:bodyPr/>
                    <a:lstStyle/>
                    <a:p>
                      <a:pPr marL="0" marR="0" lvl="0" indent="0" algn="l" rtl="0">
                        <a:lnSpc>
                          <a:spcPct val="107000"/>
                        </a:lnSpc>
                        <a:spcBef>
                          <a:spcPts val="0"/>
                        </a:spcBef>
                        <a:spcAft>
                          <a:spcPts val="0"/>
                        </a:spcAft>
                        <a:buNone/>
                      </a:pPr>
                      <a:r>
                        <a:rPr lang="en-US" sz="1900" u="none" strike="noStrike" cap="none">
                          <a:latin typeface="Calibri"/>
                          <a:ea typeface="Calibri"/>
                          <a:cs typeface="Calibri"/>
                          <a:sym typeface="Calibri"/>
                        </a:rPr>
                        <a:t>CARD MRI Disaster Relief Assistance Program (CDRAP) </a:t>
                      </a:r>
                      <a:endParaRPr sz="1900" u="none" strike="noStrike" cap="none">
                        <a:latin typeface="Calibri"/>
                        <a:ea typeface="Calibri"/>
                        <a:cs typeface="Calibri"/>
                        <a:sym typeface="Calibri"/>
                      </a:endParaRPr>
                    </a:p>
                  </a:txBody>
                  <a:tcPr marL="121200" marR="121200" marT="0" marB="0" anchor="ctr"/>
                </a:tc>
                <a:tc>
                  <a:txBody>
                    <a:bodyPr/>
                    <a:lstStyle/>
                    <a:p>
                      <a:pPr marL="0" marR="0" lvl="0" indent="0" algn="ctr" rtl="0">
                        <a:lnSpc>
                          <a:spcPct val="107000"/>
                        </a:lnSpc>
                        <a:spcBef>
                          <a:spcPts val="0"/>
                        </a:spcBef>
                        <a:spcAft>
                          <a:spcPts val="0"/>
                        </a:spcAft>
                        <a:buNone/>
                      </a:pPr>
                      <a:r>
                        <a:rPr lang="en-US" sz="1900" u="none" strike="noStrike" cap="none" dirty="0" smtClean="0">
                          <a:solidFill>
                            <a:schemeClr val="tx1"/>
                          </a:solidFill>
                          <a:latin typeface="Calibri"/>
                          <a:ea typeface="Calibri"/>
                          <a:cs typeface="Calibri"/>
                          <a:sym typeface="Calibri"/>
                        </a:rPr>
                        <a:t>553,957</a:t>
                      </a:r>
                      <a:endParaRPr lang="en-US" sz="1900" u="none" strike="noStrike" cap="none" dirty="0">
                        <a:solidFill>
                          <a:schemeClr val="tx1"/>
                        </a:solidFill>
                        <a:latin typeface="Calibri"/>
                        <a:ea typeface="Calibri"/>
                        <a:cs typeface="Calibri"/>
                        <a:sym typeface="Calibri"/>
                      </a:endParaRPr>
                    </a:p>
                  </a:txBody>
                  <a:tcPr marL="121275" marR="121275" marT="0" marB="0" anchor="ctr"/>
                </a:tc>
                <a:tc>
                  <a:txBody>
                    <a:bodyPr/>
                    <a:lstStyle/>
                    <a:p>
                      <a:pPr marL="0" marR="0" lvl="0" indent="0" algn="ctr" rtl="0">
                        <a:lnSpc>
                          <a:spcPct val="107000"/>
                        </a:lnSpc>
                        <a:spcBef>
                          <a:spcPts val="0"/>
                        </a:spcBef>
                        <a:spcAft>
                          <a:spcPts val="0"/>
                        </a:spcAft>
                        <a:buNone/>
                      </a:pPr>
                      <a:r>
                        <a:rPr lang="en-US" sz="1900" u="none" strike="noStrike" cap="none" dirty="0" smtClean="0">
                          <a:solidFill>
                            <a:schemeClr val="tx1"/>
                          </a:solidFill>
                          <a:latin typeface="Calibri"/>
                          <a:ea typeface="Calibri"/>
                          <a:cs typeface="Calibri"/>
                          <a:sym typeface="Calibri"/>
                        </a:rPr>
                        <a:t>39,839,372.75</a:t>
                      </a:r>
                      <a:endParaRPr sz="1900" u="none" strike="noStrike" cap="none" dirty="0">
                        <a:solidFill>
                          <a:schemeClr val="tx1"/>
                        </a:solidFill>
                        <a:latin typeface="Calibri"/>
                        <a:ea typeface="Calibri"/>
                        <a:cs typeface="Calibri"/>
                        <a:sym typeface="Calibri"/>
                      </a:endParaRPr>
                    </a:p>
                  </a:txBody>
                  <a:tcPr marL="121275" marR="121275" marT="0" marB="0" anchor="ctr"/>
                </a:tc>
                <a:extLst>
                  <a:ext uri="{0D108BD9-81ED-4DB2-BD59-A6C34878D82A}">
                    <a16:rowId xmlns:a16="http://schemas.microsoft.com/office/drawing/2014/main" xmlns="" val="10002"/>
                  </a:ext>
                </a:extLst>
              </a:tr>
              <a:tr h="716273">
                <a:tc>
                  <a:txBody>
                    <a:bodyPr/>
                    <a:lstStyle/>
                    <a:p>
                      <a:pPr marL="0" marR="0" lvl="0" indent="0" algn="l" rtl="0">
                        <a:lnSpc>
                          <a:spcPct val="107000"/>
                        </a:lnSpc>
                        <a:spcBef>
                          <a:spcPts val="0"/>
                        </a:spcBef>
                        <a:spcAft>
                          <a:spcPts val="0"/>
                        </a:spcAft>
                        <a:buNone/>
                      </a:pPr>
                      <a:r>
                        <a:rPr lang="en-US" sz="1900" u="none" strike="noStrike" cap="none">
                          <a:latin typeface="Calibri"/>
                          <a:ea typeface="Calibri"/>
                          <a:cs typeface="Calibri"/>
                          <a:sym typeface="Calibri"/>
                        </a:rPr>
                        <a:t>Mass Wedding</a:t>
                      </a:r>
                      <a:endParaRPr sz="1900" u="none" strike="noStrike" cap="none">
                        <a:latin typeface="Calibri"/>
                        <a:ea typeface="Calibri"/>
                        <a:cs typeface="Calibri"/>
                        <a:sym typeface="Calibri"/>
                      </a:endParaRPr>
                    </a:p>
                  </a:txBody>
                  <a:tcPr marL="121200" marR="121200" marT="0" marB="0" anchor="ctr"/>
                </a:tc>
                <a:tc>
                  <a:txBody>
                    <a:bodyPr/>
                    <a:lstStyle/>
                    <a:p>
                      <a:pPr marL="0" marR="0" lvl="0" indent="0" algn="ctr" rtl="0">
                        <a:lnSpc>
                          <a:spcPct val="107000"/>
                        </a:lnSpc>
                        <a:spcBef>
                          <a:spcPts val="0"/>
                        </a:spcBef>
                        <a:spcAft>
                          <a:spcPts val="0"/>
                        </a:spcAft>
                        <a:buNone/>
                      </a:pPr>
                      <a:r>
                        <a:rPr lang="en-US" sz="1900" u="none" strike="noStrike" cap="none" dirty="0" smtClean="0">
                          <a:solidFill>
                            <a:schemeClr val="tx1"/>
                          </a:solidFill>
                          <a:latin typeface="Calibri"/>
                          <a:ea typeface="Calibri"/>
                          <a:cs typeface="Calibri"/>
                          <a:sym typeface="Calibri"/>
                        </a:rPr>
                        <a:t>46</a:t>
                      </a:r>
                      <a:endParaRPr sz="1900" u="none" strike="noStrike" cap="none" dirty="0">
                        <a:solidFill>
                          <a:schemeClr val="tx1"/>
                        </a:solidFill>
                        <a:latin typeface="Calibri"/>
                        <a:ea typeface="Calibri"/>
                        <a:cs typeface="Calibri"/>
                        <a:sym typeface="Calibri"/>
                      </a:endParaRPr>
                    </a:p>
                  </a:txBody>
                  <a:tcPr marL="121275" marR="121275" marT="0" marB="0" anchor="ctr"/>
                </a:tc>
                <a:tc>
                  <a:txBody>
                    <a:bodyPr/>
                    <a:lstStyle/>
                    <a:p>
                      <a:pPr marL="0" marR="0" lvl="0" indent="0" algn="ctr" rtl="0">
                        <a:lnSpc>
                          <a:spcPct val="107000"/>
                        </a:lnSpc>
                        <a:spcBef>
                          <a:spcPts val="0"/>
                        </a:spcBef>
                        <a:spcAft>
                          <a:spcPts val="0"/>
                        </a:spcAft>
                        <a:buNone/>
                      </a:pPr>
                      <a:r>
                        <a:rPr lang="en-US" sz="1900" u="none" strike="noStrike" cap="none" dirty="0" smtClean="0">
                          <a:solidFill>
                            <a:schemeClr val="tx1"/>
                          </a:solidFill>
                          <a:latin typeface="Calibri"/>
                          <a:ea typeface="Calibri"/>
                          <a:cs typeface="Calibri"/>
                          <a:sym typeface="Calibri"/>
                        </a:rPr>
                        <a:t>45,500.00</a:t>
                      </a:r>
                      <a:endParaRPr sz="1900" u="none" strike="noStrike" cap="none" dirty="0">
                        <a:solidFill>
                          <a:schemeClr val="tx1"/>
                        </a:solidFill>
                        <a:latin typeface="Calibri"/>
                        <a:ea typeface="Calibri"/>
                        <a:cs typeface="Calibri"/>
                        <a:sym typeface="Calibri"/>
                      </a:endParaRPr>
                    </a:p>
                  </a:txBody>
                  <a:tcPr marL="121275" marR="121275" marT="0" marB="0" anchor="ctr"/>
                </a:tc>
                <a:extLst>
                  <a:ext uri="{0D108BD9-81ED-4DB2-BD59-A6C34878D82A}">
                    <a16:rowId xmlns:a16="http://schemas.microsoft.com/office/drawing/2014/main" xmlns="" val="10003"/>
                  </a:ext>
                </a:extLst>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1"/>
                                        </p:tgtEl>
                                        <p:attrNameLst>
                                          <p:attrName>style.visibility</p:attrName>
                                        </p:attrNameLst>
                                      </p:cBhvr>
                                      <p:to>
                                        <p:strVal val="visible"/>
                                      </p:to>
                                    </p:set>
                                    <p:anim calcmode="lin" valueType="num">
                                      <p:cBhvr additive="base">
                                        <p:cTn id="7" dur="500"/>
                                        <p:tgtEl>
                                          <p:spTgt spid="181"/>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2"/>
                                        </p:tgtEl>
                                        <p:attrNameLst>
                                          <p:attrName>style.visibility</p:attrName>
                                        </p:attrNameLst>
                                      </p:cBhvr>
                                      <p:to>
                                        <p:strVal val="visible"/>
                                      </p:to>
                                    </p:set>
                                    <p:animEffect transition="in" filter="fade">
                                      <p:cBhvr>
                                        <p:cTn id="11" dur="5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8"/>
          <p:cNvSpPr/>
          <p:nvPr/>
        </p:nvSpPr>
        <p:spPr>
          <a:xfrm>
            <a:off x="0" y="152400"/>
            <a:ext cx="9144000" cy="539750"/>
          </a:xfrm>
          <a:prstGeom prst="rect">
            <a:avLst/>
          </a:prstGeom>
          <a:solidFill>
            <a:srgbClr val="339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000"/>
              <a:buFont typeface="Arial"/>
              <a:buNone/>
            </a:pPr>
            <a:r>
              <a:rPr lang="en-US" sz="3000">
                <a:solidFill>
                  <a:srgbClr val="FFFFFF"/>
                </a:solidFill>
                <a:latin typeface="Arial Black"/>
                <a:ea typeface="Arial Black"/>
                <a:cs typeface="Arial Black"/>
                <a:sym typeface="Arial Black"/>
              </a:rPr>
              <a:t>CaMIA At-A-Glance</a:t>
            </a:r>
            <a:endParaRPr sz="3000">
              <a:solidFill>
                <a:srgbClr val="FFFFFF"/>
              </a:solidFill>
              <a:latin typeface="Arial Black"/>
              <a:ea typeface="Arial Black"/>
              <a:cs typeface="Arial Black"/>
              <a:sym typeface="Arial Black"/>
            </a:endParaRPr>
          </a:p>
        </p:txBody>
      </p:sp>
      <p:sp>
        <p:nvSpPr>
          <p:cNvPr id="188" name="Google Shape;188;p28"/>
          <p:cNvSpPr txBox="1"/>
          <p:nvPr/>
        </p:nvSpPr>
        <p:spPr>
          <a:xfrm>
            <a:off x="222250" y="842963"/>
            <a:ext cx="8540750" cy="553998"/>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3000"/>
              <a:buFont typeface="Arial"/>
              <a:buNone/>
            </a:pPr>
            <a:r>
              <a:rPr lang="en-US" sz="2800" b="1" dirty="0">
                <a:solidFill>
                  <a:schemeClr val="tx1"/>
                </a:solidFill>
                <a:latin typeface="Calibri"/>
                <a:ea typeface="Calibri"/>
                <a:cs typeface="Calibri"/>
                <a:sym typeface="Calibri"/>
              </a:rPr>
              <a:t>Enrolment and Claims Payment as of </a:t>
            </a:r>
            <a:r>
              <a:rPr lang="en-US" sz="2800" b="1" dirty="0" smtClean="0">
                <a:solidFill>
                  <a:schemeClr val="tx1"/>
                </a:solidFill>
                <a:latin typeface="Calibri"/>
                <a:ea typeface="Calibri"/>
                <a:cs typeface="Calibri"/>
                <a:sym typeface="Calibri"/>
              </a:rPr>
              <a:t>December </a:t>
            </a:r>
            <a:r>
              <a:rPr lang="en-US" sz="2800" b="1" dirty="0">
                <a:solidFill>
                  <a:schemeClr val="tx1"/>
                </a:solidFill>
                <a:latin typeface="Calibri"/>
                <a:ea typeface="Calibri"/>
                <a:cs typeface="Calibri"/>
                <a:sym typeface="Calibri"/>
              </a:rPr>
              <a:t>2019</a:t>
            </a:r>
            <a:endParaRPr sz="1200" dirty="0">
              <a:solidFill>
                <a:schemeClr val="tx1"/>
              </a:solidFill>
            </a:endParaRPr>
          </a:p>
        </p:txBody>
      </p:sp>
      <p:graphicFrame>
        <p:nvGraphicFramePr>
          <p:cNvPr id="189" name="Google Shape;189;p28"/>
          <p:cNvGraphicFramePr/>
          <p:nvPr>
            <p:extLst>
              <p:ext uri="{D42A27DB-BD31-4B8C-83A1-F6EECF244321}">
                <p14:modId xmlns:p14="http://schemas.microsoft.com/office/powerpoint/2010/main" val="3324127527"/>
              </p:ext>
            </p:extLst>
          </p:nvPr>
        </p:nvGraphicFramePr>
        <p:xfrm>
          <a:off x="413050" y="1547775"/>
          <a:ext cx="8430575" cy="3465025"/>
        </p:xfrm>
        <a:graphic>
          <a:graphicData uri="http://schemas.openxmlformats.org/drawingml/2006/table">
            <a:tbl>
              <a:tblPr firstRow="1" firstCol="1" bandRow="1">
                <a:noFill/>
                <a:tableStyleId>{02A6A706-49D9-4343-87D3-D7539CA17D5D}</a:tableStyleId>
              </a:tblPr>
              <a:tblGrid>
                <a:gridCol w="3149750">
                  <a:extLst>
                    <a:ext uri="{9D8B030D-6E8A-4147-A177-3AD203B41FA5}">
                      <a16:colId xmlns:a16="http://schemas.microsoft.com/office/drawing/2014/main" xmlns="" val="20000"/>
                    </a:ext>
                  </a:extLst>
                </a:gridCol>
                <a:gridCol w="3048675">
                  <a:extLst>
                    <a:ext uri="{9D8B030D-6E8A-4147-A177-3AD203B41FA5}">
                      <a16:colId xmlns:a16="http://schemas.microsoft.com/office/drawing/2014/main" xmlns="" val="20001"/>
                    </a:ext>
                  </a:extLst>
                </a:gridCol>
                <a:gridCol w="2232150">
                  <a:extLst>
                    <a:ext uri="{9D8B030D-6E8A-4147-A177-3AD203B41FA5}">
                      <a16:colId xmlns:a16="http://schemas.microsoft.com/office/drawing/2014/main" xmlns="" val="20002"/>
                    </a:ext>
                  </a:extLst>
                </a:gridCol>
              </a:tblGrid>
              <a:tr h="872225">
                <a:tc>
                  <a:txBody>
                    <a:bodyPr/>
                    <a:lstStyle/>
                    <a:p>
                      <a:pPr marL="0" marR="0" lvl="0" indent="0" algn="ctr" rtl="0">
                        <a:lnSpc>
                          <a:spcPct val="107000"/>
                        </a:lnSpc>
                        <a:spcBef>
                          <a:spcPts val="0"/>
                        </a:spcBef>
                        <a:spcAft>
                          <a:spcPts val="0"/>
                        </a:spcAft>
                        <a:buNone/>
                      </a:pPr>
                      <a:r>
                        <a:rPr lang="en-US" sz="2200" b="1" u="none" strike="noStrike" cap="none" dirty="0">
                          <a:latin typeface="Calibri"/>
                          <a:ea typeface="Calibri"/>
                          <a:cs typeface="Calibri"/>
                          <a:sym typeface="Calibri"/>
                        </a:rPr>
                        <a:t>Particulars</a:t>
                      </a:r>
                      <a:endParaRPr sz="1900" b="1" u="none" strike="noStrike" cap="none" dirty="0">
                        <a:latin typeface="Calibri"/>
                        <a:ea typeface="Calibri"/>
                        <a:cs typeface="Calibri"/>
                        <a:sym typeface="Calibri"/>
                      </a:endParaRPr>
                    </a:p>
                  </a:txBody>
                  <a:tcPr marL="121200" marR="121200" marT="0" marB="0" anchor="ctr"/>
                </a:tc>
                <a:tc>
                  <a:txBody>
                    <a:bodyPr/>
                    <a:lstStyle/>
                    <a:p>
                      <a:pPr marL="0" marR="0" lvl="0" indent="0" algn="ctr" rtl="0">
                        <a:lnSpc>
                          <a:spcPct val="107000"/>
                        </a:lnSpc>
                        <a:spcBef>
                          <a:spcPts val="0"/>
                        </a:spcBef>
                        <a:spcAft>
                          <a:spcPts val="0"/>
                        </a:spcAft>
                        <a:buNone/>
                      </a:pPr>
                      <a:r>
                        <a:rPr lang="en-US" sz="2200" b="1" u="none" strike="noStrike" cap="none">
                          <a:latin typeface="Calibri"/>
                          <a:ea typeface="Calibri"/>
                          <a:cs typeface="Calibri"/>
                          <a:sym typeface="Calibri"/>
                        </a:rPr>
                        <a:t>No.</a:t>
                      </a:r>
                      <a:endParaRPr sz="1900" b="1" u="none" strike="noStrike" cap="none">
                        <a:latin typeface="Calibri"/>
                        <a:ea typeface="Calibri"/>
                        <a:cs typeface="Calibri"/>
                        <a:sym typeface="Calibri"/>
                      </a:endParaRPr>
                    </a:p>
                  </a:txBody>
                  <a:tcPr marL="121200" marR="121200" marT="0" marB="0" anchor="ctr"/>
                </a:tc>
                <a:tc>
                  <a:txBody>
                    <a:bodyPr/>
                    <a:lstStyle/>
                    <a:p>
                      <a:pPr marL="0" marR="0" lvl="0" indent="0" algn="ctr" rtl="0">
                        <a:lnSpc>
                          <a:spcPct val="107000"/>
                        </a:lnSpc>
                        <a:spcBef>
                          <a:spcPts val="0"/>
                        </a:spcBef>
                        <a:spcAft>
                          <a:spcPts val="0"/>
                        </a:spcAft>
                        <a:buNone/>
                      </a:pPr>
                      <a:r>
                        <a:rPr lang="en-US" sz="2200" b="1" u="none" strike="noStrike" cap="none">
                          <a:latin typeface="Calibri"/>
                          <a:ea typeface="Calibri"/>
                          <a:cs typeface="Calibri"/>
                          <a:sym typeface="Calibri"/>
                        </a:rPr>
                        <a:t>Amount (Php)</a:t>
                      </a:r>
                      <a:endParaRPr sz="1900" b="1" u="none" strike="noStrike" cap="none">
                        <a:latin typeface="Calibri"/>
                        <a:ea typeface="Calibri"/>
                        <a:cs typeface="Calibri"/>
                        <a:sym typeface="Calibri"/>
                      </a:endParaRPr>
                    </a:p>
                  </a:txBody>
                  <a:tcPr marL="121200" marR="121200" marT="0" marB="0" anchor="ctr"/>
                </a:tc>
                <a:extLst>
                  <a:ext uri="{0D108BD9-81ED-4DB2-BD59-A6C34878D82A}">
                    <a16:rowId xmlns:a16="http://schemas.microsoft.com/office/drawing/2014/main" xmlns="" val="10000"/>
                  </a:ext>
                </a:extLst>
              </a:tr>
              <a:tr h="573525">
                <a:tc>
                  <a:txBody>
                    <a:bodyPr/>
                    <a:lstStyle/>
                    <a:p>
                      <a:pPr marL="0" marR="0" lvl="0" indent="0" algn="l" rtl="0">
                        <a:lnSpc>
                          <a:spcPct val="107000"/>
                        </a:lnSpc>
                        <a:spcBef>
                          <a:spcPts val="0"/>
                        </a:spcBef>
                        <a:spcAft>
                          <a:spcPts val="0"/>
                        </a:spcAft>
                        <a:buNone/>
                      </a:pPr>
                      <a:r>
                        <a:rPr lang="en-US" sz="1900" u="none" strike="noStrike" cap="none" dirty="0">
                          <a:latin typeface="Calibri"/>
                          <a:ea typeface="Calibri"/>
                          <a:cs typeface="Calibri"/>
                          <a:sym typeface="Calibri"/>
                        </a:rPr>
                        <a:t>SAGIP Plan Sales</a:t>
                      </a:r>
                      <a:endParaRPr sz="1900" u="none" strike="noStrike" cap="none" dirty="0">
                        <a:latin typeface="Calibri"/>
                        <a:ea typeface="Calibri"/>
                        <a:cs typeface="Calibri"/>
                        <a:sym typeface="Calibri"/>
                      </a:endParaRPr>
                    </a:p>
                  </a:txBody>
                  <a:tcPr marL="121200" marR="121200" marT="0" marB="0" anchor="ctr"/>
                </a:tc>
                <a:tc>
                  <a:txBody>
                    <a:bodyPr/>
                    <a:lstStyle/>
                    <a:p>
                      <a:pPr marL="0" marR="0" lvl="0" indent="0" algn="ctr" rtl="0">
                        <a:lnSpc>
                          <a:spcPct val="107000"/>
                        </a:lnSpc>
                        <a:spcBef>
                          <a:spcPts val="0"/>
                        </a:spcBef>
                        <a:spcAft>
                          <a:spcPts val="0"/>
                        </a:spcAft>
                        <a:buNone/>
                      </a:pPr>
                      <a:r>
                        <a:rPr lang="en-US" sz="1900" u="none" strike="noStrike" cap="none" dirty="0" smtClean="0">
                          <a:latin typeface="Calibri"/>
                          <a:ea typeface="Calibri"/>
                          <a:cs typeface="Calibri"/>
                          <a:sym typeface="Calibri"/>
                        </a:rPr>
                        <a:t>546,178</a:t>
                      </a:r>
                      <a:endParaRPr lang="en-US" sz="1900" u="none" strike="noStrike" cap="none" dirty="0" smtClean="0">
                        <a:latin typeface="Calibri"/>
                        <a:ea typeface="Calibri"/>
                        <a:cs typeface="Calibri"/>
                        <a:sym typeface="Calibri"/>
                      </a:endParaRPr>
                    </a:p>
                  </a:txBody>
                  <a:tcPr marL="121275" marR="121275" marT="0" marB="0" anchor="ctr"/>
                </a:tc>
                <a:tc>
                  <a:txBody>
                    <a:bodyPr/>
                    <a:lstStyle/>
                    <a:p>
                      <a:pPr marL="0" marR="0" lvl="0" indent="0" algn="ctr" rtl="0">
                        <a:lnSpc>
                          <a:spcPct val="107000"/>
                        </a:lnSpc>
                        <a:spcBef>
                          <a:spcPts val="0"/>
                        </a:spcBef>
                        <a:spcAft>
                          <a:spcPts val="0"/>
                        </a:spcAft>
                        <a:buNone/>
                      </a:pPr>
                      <a:r>
                        <a:rPr lang="en-US" sz="1900" u="none" strike="noStrike" cap="none" dirty="0" smtClean="0">
                          <a:latin typeface="Calibri"/>
                          <a:ea typeface="Calibri"/>
                          <a:cs typeface="Calibri"/>
                          <a:sym typeface="Calibri"/>
                        </a:rPr>
                        <a:t>847,769,432.89</a:t>
                      </a:r>
                      <a:endParaRPr sz="1900" u="none" strike="noStrike" cap="none" dirty="0">
                        <a:latin typeface="Calibri"/>
                        <a:ea typeface="Calibri"/>
                        <a:cs typeface="Calibri"/>
                        <a:sym typeface="Calibri"/>
                      </a:endParaRPr>
                    </a:p>
                  </a:txBody>
                  <a:tcPr marL="121275" marR="121275" marT="0" marB="0" anchor="ctr"/>
                </a:tc>
                <a:extLst>
                  <a:ext uri="{0D108BD9-81ED-4DB2-BD59-A6C34878D82A}">
                    <a16:rowId xmlns:a16="http://schemas.microsoft.com/office/drawing/2014/main" xmlns="" val="10001"/>
                  </a:ext>
                </a:extLst>
              </a:tr>
              <a:tr h="872225">
                <a:tc>
                  <a:txBody>
                    <a:bodyPr/>
                    <a:lstStyle/>
                    <a:p>
                      <a:pPr marL="0" marR="0" lvl="0" indent="0" algn="l" rtl="0">
                        <a:lnSpc>
                          <a:spcPct val="107000"/>
                        </a:lnSpc>
                        <a:spcBef>
                          <a:spcPts val="0"/>
                        </a:spcBef>
                        <a:spcAft>
                          <a:spcPts val="0"/>
                        </a:spcAft>
                        <a:buNone/>
                      </a:pPr>
                      <a:r>
                        <a:rPr lang="en-US" sz="1900" u="none" strike="noStrike" cap="none" dirty="0">
                          <a:latin typeface="Calibri"/>
                          <a:ea typeface="Calibri"/>
                          <a:cs typeface="Calibri"/>
                          <a:sym typeface="Calibri"/>
                        </a:rPr>
                        <a:t>KABUKLOD Plan Sales</a:t>
                      </a:r>
                      <a:endParaRPr sz="1900" u="none" strike="noStrike" cap="none" dirty="0">
                        <a:latin typeface="Calibri"/>
                        <a:ea typeface="Calibri"/>
                        <a:cs typeface="Calibri"/>
                        <a:sym typeface="Calibri"/>
                      </a:endParaRPr>
                    </a:p>
                  </a:txBody>
                  <a:tcPr marL="121200" marR="121200" marT="0" marB="0" anchor="ctr"/>
                </a:tc>
                <a:tc>
                  <a:txBody>
                    <a:bodyPr/>
                    <a:lstStyle/>
                    <a:p>
                      <a:pPr marL="0" marR="0" lvl="0" indent="0" algn="ctr" rtl="0">
                        <a:lnSpc>
                          <a:spcPct val="107000"/>
                        </a:lnSpc>
                        <a:spcBef>
                          <a:spcPts val="0"/>
                        </a:spcBef>
                        <a:spcAft>
                          <a:spcPts val="0"/>
                        </a:spcAft>
                        <a:buNone/>
                      </a:pPr>
                      <a:r>
                        <a:rPr lang="en-US" sz="1900" u="none" strike="noStrike" cap="none" dirty="0" smtClean="0">
                          <a:latin typeface="Calibri"/>
                          <a:ea typeface="Calibri"/>
                          <a:cs typeface="Calibri"/>
                          <a:sym typeface="Calibri"/>
                        </a:rPr>
                        <a:t> 594,247</a:t>
                      </a:r>
                      <a:endParaRPr sz="1900" u="none" strike="noStrike" cap="none" dirty="0">
                        <a:latin typeface="Calibri"/>
                        <a:ea typeface="Calibri"/>
                        <a:cs typeface="Calibri"/>
                        <a:sym typeface="Calibri"/>
                      </a:endParaRPr>
                    </a:p>
                  </a:txBody>
                  <a:tcPr marL="121275" marR="121275" marT="0" marB="0" anchor="ctr"/>
                </a:tc>
                <a:tc>
                  <a:txBody>
                    <a:bodyPr/>
                    <a:lstStyle/>
                    <a:p>
                      <a:pPr marL="0" marR="0" lvl="0" indent="0" algn="ctr" rtl="0">
                        <a:lnSpc>
                          <a:spcPct val="107000"/>
                        </a:lnSpc>
                        <a:spcBef>
                          <a:spcPts val="0"/>
                        </a:spcBef>
                        <a:spcAft>
                          <a:spcPts val="0"/>
                        </a:spcAft>
                        <a:buNone/>
                      </a:pPr>
                      <a:r>
                        <a:rPr lang="en-US" sz="1900" u="none" strike="noStrike" cap="none" dirty="0" smtClean="0">
                          <a:latin typeface="Calibri"/>
                          <a:ea typeface="Calibri"/>
                          <a:cs typeface="Calibri"/>
                          <a:sym typeface="Calibri"/>
                        </a:rPr>
                        <a:t> 297,123,500.00</a:t>
                      </a:r>
                      <a:endParaRPr sz="1900" u="none" strike="noStrike" cap="none" dirty="0">
                        <a:latin typeface="Calibri"/>
                        <a:ea typeface="Calibri"/>
                        <a:cs typeface="Calibri"/>
                        <a:sym typeface="Calibri"/>
                      </a:endParaRPr>
                    </a:p>
                  </a:txBody>
                  <a:tcPr marL="121275" marR="121275" marT="0" marB="0" anchor="ctr"/>
                </a:tc>
                <a:extLst>
                  <a:ext uri="{0D108BD9-81ED-4DB2-BD59-A6C34878D82A}">
                    <a16:rowId xmlns:a16="http://schemas.microsoft.com/office/drawing/2014/main" xmlns="" val="10002"/>
                  </a:ext>
                </a:extLst>
              </a:tr>
              <a:tr h="573525">
                <a:tc>
                  <a:txBody>
                    <a:bodyPr/>
                    <a:lstStyle/>
                    <a:p>
                      <a:pPr marL="0" marR="0" lvl="0" indent="0" algn="l" rtl="0">
                        <a:lnSpc>
                          <a:spcPct val="107000"/>
                        </a:lnSpc>
                        <a:spcBef>
                          <a:spcPts val="0"/>
                        </a:spcBef>
                        <a:spcAft>
                          <a:spcPts val="0"/>
                        </a:spcAft>
                        <a:buNone/>
                      </a:pPr>
                      <a:r>
                        <a:rPr lang="en-US" sz="1900" u="none" strike="noStrike" cap="none" dirty="0">
                          <a:latin typeface="Calibri"/>
                          <a:ea typeface="Calibri"/>
                          <a:cs typeface="Calibri"/>
                          <a:sym typeface="Calibri"/>
                        </a:rPr>
                        <a:t>DAKILA Plan Sales</a:t>
                      </a:r>
                      <a:endParaRPr sz="1900" u="none" strike="noStrike" cap="none" dirty="0">
                        <a:latin typeface="Calibri"/>
                        <a:ea typeface="Calibri"/>
                        <a:cs typeface="Calibri"/>
                        <a:sym typeface="Calibri"/>
                      </a:endParaRPr>
                    </a:p>
                  </a:txBody>
                  <a:tcPr marL="121200" marR="121200" marT="0" marB="0" anchor="ctr"/>
                </a:tc>
                <a:tc>
                  <a:txBody>
                    <a:bodyPr/>
                    <a:lstStyle/>
                    <a:p>
                      <a:pPr marL="0" marR="0" lvl="0" indent="0" algn="ctr" rtl="0">
                        <a:lnSpc>
                          <a:spcPct val="107000"/>
                        </a:lnSpc>
                        <a:spcBef>
                          <a:spcPts val="0"/>
                        </a:spcBef>
                        <a:spcAft>
                          <a:spcPts val="0"/>
                        </a:spcAft>
                        <a:buNone/>
                      </a:pPr>
                      <a:r>
                        <a:rPr lang="en-US" sz="1900" u="none" strike="noStrike" cap="none" dirty="0" smtClean="0">
                          <a:latin typeface="Calibri"/>
                          <a:ea typeface="Calibri"/>
                          <a:cs typeface="Calibri"/>
                          <a:sym typeface="Calibri"/>
                        </a:rPr>
                        <a:t>44,180</a:t>
                      </a:r>
                      <a:endParaRPr sz="1900" u="none" strike="noStrike" cap="none" dirty="0">
                        <a:latin typeface="Calibri"/>
                        <a:ea typeface="Calibri"/>
                        <a:cs typeface="Calibri"/>
                        <a:sym typeface="Calibri"/>
                      </a:endParaRPr>
                    </a:p>
                  </a:txBody>
                  <a:tcPr marL="121275" marR="121275" marT="0" marB="0" anchor="ctr"/>
                </a:tc>
                <a:tc>
                  <a:txBody>
                    <a:bodyPr/>
                    <a:lstStyle/>
                    <a:p>
                      <a:pPr marL="0" marR="0" lvl="0" indent="0" algn="ctr" rtl="0">
                        <a:lnSpc>
                          <a:spcPct val="107000"/>
                        </a:lnSpc>
                        <a:spcBef>
                          <a:spcPts val="0"/>
                        </a:spcBef>
                        <a:spcAft>
                          <a:spcPts val="0"/>
                        </a:spcAft>
                        <a:buNone/>
                      </a:pPr>
                      <a:r>
                        <a:rPr lang="en-US" sz="1900" u="none" strike="noStrike" cap="none" dirty="0" smtClean="0">
                          <a:latin typeface="Calibri"/>
                          <a:ea typeface="Calibri"/>
                          <a:cs typeface="Calibri"/>
                          <a:sym typeface="Calibri"/>
                        </a:rPr>
                        <a:t>24,779,997.40</a:t>
                      </a:r>
                      <a:endParaRPr lang="en-US" sz="1900" u="none" strike="noStrike" cap="none" dirty="0" smtClean="0">
                        <a:latin typeface="Calibri"/>
                        <a:ea typeface="Calibri"/>
                        <a:cs typeface="Calibri"/>
                        <a:sym typeface="Calibri"/>
                      </a:endParaRPr>
                    </a:p>
                  </a:txBody>
                  <a:tcPr marL="121275" marR="121275" marT="0" marB="0" anchor="ctr"/>
                </a:tc>
                <a:extLst>
                  <a:ext uri="{0D108BD9-81ED-4DB2-BD59-A6C34878D82A}">
                    <a16:rowId xmlns:a16="http://schemas.microsoft.com/office/drawing/2014/main" xmlns="" val="10004"/>
                  </a:ext>
                </a:extLst>
              </a:tr>
              <a:tr h="573525">
                <a:tc>
                  <a:txBody>
                    <a:bodyPr/>
                    <a:lstStyle/>
                    <a:p>
                      <a:pPr marL="0" marR="0" lvl="0" indent="0" algn="l" rtl="0">
                        <a:lnSpc>
                          <a:spcPct val="107000"/>
                        </a:lnSpc>
                        <a:spcBef>
                          <a:spcPts val="0"/>
                        </a:spcBef>
                        <a:spcAft>
                          <a:spcPts val="0"/>
                        </a:spcAft>
                        <a:buNone/>
                      </a:pPr>
                      <a:r>
                        <a:rPr lang="en-US" sz="1900" u="none" strike="noStrike" cap="none">
                          <a:latin typeface="Calibri"/>
                          <a:ea typeface="Calibri"/>
                          <a:cs typeface="Calibri"/>
                          <a:sym typeface="Calibri"/>
                        </a:rPr>
                        <a:t>CARD CARE Sales</a:t>
                      </a:r>
                      <a:endParaRPr sz="1900" u="none" strike="noStrike" cap="none">
                        <a:latin typeface="Calibri"/>
                        <a:ea typeface="Calibri"/>
                        <a:cs typeface="Calibri"/>
                        <a:sym typeface="Calibri"/>
                      </a:endParaRPr>
                    </a:p>
                  </a:txBody>
                  <a:tcPr marL="121200" marR="121200" marT="0" marB="0" anchor="ctr"/>
                </a:tc>
                <a:tc>
                  <a:txBody>
                    <a:bodyPr/>
                    <a:lstStyle/>
                    <a:p>
                      <a:pPr marL="0" marR="0" lvl="0" indent="0" algn="ctr" rtl="0">
                        <a:lnSpc>
                          <a:spcPct val="107000"/>
                        </a:lnSpc>
                        <a:spcBef>
                          <a:spcPts val="0"/>
                        </a:spcBef>
                        <a:spcAft>
                          <a:spcPts val="0"/>
                        </a:spcAft>
                        <a:buNone/>
                      </a:pPr>
                      <a:r>
                        <a:rPr lang="en-US" sz="1900" u="none" strike="noStrike" cap="none" dirty="0" smtClean="0">
                          <a:latin typeface="Calibri"/>
                          <a:ea typeface="Calibri"/>
                          <a:cs typeface="Calibri"/>
                          <a:sym typeface="Calibri"/>
                        </a:rPr>
                        <a:t>862,836</a:t>
                      </a:r>
                      <a:endParaRPr sz="1900" u="none" strike="noStrike" cap="none" dirty="0">
                        <a:latin typeface="Calibri"/>
                        <a:ea typeface="Calibri"/>
                        <a:cs typeface="Calibri"/>
                        <a:sym typeface="Calibri"/>
                      </a:endParaRPr>
                    </a:p>
                  </a:txBody>
                  <a:tcPr marL="121275" marR="121275" marT="0" marB="0" anchor="ctr"/>
                </a:tc>
                <a:tc>
                  <a:txBody>
                    <a:bodyPr/>
                    <a:lstStyle/>
                    <a:p>
                      <a:pPr marL="0" marR="0" lvl="0" indent="0" algn="ctr" rtl="0">
                        <a:lnSpc>
                          <a:spcPct val="107000"/>
                        </a:lnSpc>
                        <a:spcBef>
                          <a:spcPts val="0"/>
                        </a:spcBef>
                        <a:spcAft>
                          <a:spcPts val="0"/>
                        </a:spcAft>
                        <a:buNone/>
                      </a:pPr>
                      <a:r>
                        <a:rPr lang="en-US" sz="1900" u="none" strike="noStrike" cap="none" dirty="0" smtClean="0">
                          <a:latin typeface="Calibri"/>
                          <a:ea typeface="Calibri"/>
                          <a:cs typeface="Calibri"/>
                          <a:sym typeface="Calibri"/>
                        </a:rPr>
                        <a:t>214,793,267.84</a:t>
                      </a:r>
                      <a:endParaRPr sz="1900" u="none" strike="noStrike" cap="none" dirty="0">
                        <a:latin typeface="Calibri"/>
                        <a:ea typeface="Calibri"/>
                        <a:cs typeface="Calibri"/>
                        <a:sym typeface="Calibri"/>
                      </a:endParaRPr>
                    </a:p>
                  </a:txBody>
                  <a:tcPr marL="121275" marR="121275" marT="0" marB="0" anchor="ctr"/>
                </a:tc>
                <a:extLst>
                  <a:ext uri="{0D108BD9-81ED-4DB2-BD59-A6C34878D82A}">
                    <a16:rowId xmlns:a16="http://schemas.microsoft.com/office/drawing/2014/main" xmlns="" val="10005"/>
                  </a:ext>
                </a:extLst>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8"/>
                                        </p:tgtEl>
                                        <p:attrNameLst>
                                          <p:attrName>style.visibility</p:attrName>
                                        </p:attrNameLst>
                                      </p:cBhvr>
                                      <p:to>
                                        <p:strVal val="visible"/>
                                      </p:to>
                                    </p:set>
                                    <p:anim calcmode="lin" valueType="num">
                                      <p:cBhvr additive="base">
                                        <p:cTn id="7" dur="500"/>
                                        <p:tgtEl>
                                          <p:spTgt spid="188"/>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9"/>
                                        </p:tgtEl>
                                        <p:attrNameLst>
                                          <p:attrName>style.visibility</p:attrName>
                                        </p:attrNameLst>
                                      </p:cBhvr>
                                      <p:to>
                                        <p:strVal val="visible"/>
                                      </p:to>
                                    </p:set>
                                    <p:animEffect transition="in" filter="fade">
                                      <p:cBhvr>
                                        <p:cTn id="11" dur="5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p:nvPr/>
        </p:nvSpPr>
        <p:spPr>
          <a:xfrm>
            <a:off x="0" y="188914"/>
            <a:ext cx="9144000" cy="539751"/>
          </a:xfrm>
          <a:prstGeom prst="rect">
            <a:avLst/>
          </a:prstGeom>
          <a:solidFill>
            <a:srgbClr val="339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000"/>
              <a:buFont typeface="Arial"/>
              <a:buNone/>
            </a:pPr>
            <a:r>
              <a:rPr lang="en-US" sz="3000">
                <a:solidFill>
                  <a:srgbClr val="FFFFFF"/>
                </a:solidFill>
                <a:latin typeface="Arial Black"/>
                <a:ea typeface="Arial Black"/>
                <a:cs typeface="Arial Black"/>
                <a:sym typeface="Arial Black"/>
              </a:rPr>
              <a:t>The 21 Mutually Reinforcing Institutions</a:t>
            </a:r>
            <a:endParaRPr sz="3000">
              <a:solidFill>
                <a:srgbClr val="FFFFFF"/>
              </a:solidFill>
              <a:latin typeface="Arial Black"/>
              <a:ea typeface="Arial Black"/>
              <a:cs typeface="Arial Black"/>
              <a:sym typeface="Arial Black"/>
            </a:endParaRPr>
          </a:p>
        </p:txBody>
      </p:sp>
      <p:sp>
        <p:nvSpPr>
          <p:cNvPr id="195" name="Google Shape;195;p29"/>
          <p:cNvSpPr txBox="1"/>
          <p:nvPr/>
        </p:nvSpPr>
        <p:spPr>
          <a:xfrm>
            <a:off x="4341495" y="2315210"/>
            <a:ext cx="4269105" cy="222758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CARD MRI Clinics and partner hospitals reach poor communities in the country to provide healthcare services to its clients and the communities it serves. Meanwhile, BotiCARD, the pharmacy of CARD MRI offers quality and affordable medicines.</a:t>
            </a:r>
            <a:endParaRPr sz="2000">
              <a:solidFill>
                <a:schemeClr val="dk1"/>
              </a:solidFill>
              <a:latin typeface="Calibri"/>
              <a:ea typeface="Calibri"/>
              <a:cs typeface="Calibri"/>
              <a:sym typeface="Calibri"/>
            </a:endParaRPr>
          </a:p>
        </p:txBody>
      </p:sp>
      <p:pic>
        <p:nvPicPr>
          <p:cNvPr id="196" name="Google Shape;196;p29"/>
          <p:cNvPicPr preferRelativeResize="0"/>
          <p:nvPr/>
        </p:nvPicPr>
        <p:blipFill rotWithShape="1">
          <a:blip r:embed="rId3">
            <a:alphaModFix/>
          </a:blip>
          <a:srcRect/>
          <a:stretch/>
        </p:blipFill>
        <p:spPr>
          <a:xfrm>
            <a:off x="381000" y="944880"/>
            <a:ext cx="900007" cy="900007"/>
          </a:xfrm>
          <a:prstGeom prst="rect">
            <a:avLst/>
          </a:prstGeom>
          <a:noFill/>
          <a:ln>
            <a:noFill/>
          </a:ln>
        </p:spPr>
      </p:pic>
      <p:sp>
        <p:nvSpPr>
          <p:cNvPr id="197" name="Google Shape;197;p29"/>
          <p:cNvSpPr txBox="1"/>
          <p:nvPr/>
        </p:nvSpPr>
        <p:spPr>
          <a:xfrm>
            <a:off x="2837180" y="1172210"/>
            <a:ext cx="3164840" cy="4603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CARD Health Program</a:t>
            </a:r>
            <a:endParaRPr sz="2400" b="1">
              <a:solidFill>
                <a:schemeClr val="dk1"/>
              </a:solidFill>
              <a:latin typeface="Calibri"/>
              <a:ea typeface="Calibri"/>
              <a:cs typeface="Calibri"/>
              <a:sym typeface="Calibri"/>
            </a:endParaRPr>
          </a:p>
        </p:txBody>
      </p:sp>
      <p:grpSp>
        <p:nvGrpSpPr>
          <p:cNvPr id="198" name="Google Shape;198;p29"/>
          <p:cNvGrpSpPr/>
          <p:nvPr/>
        </p:nvGrpSpPr>
        <p:grpSpPr>
          <a:xfrm>
            <a:off x="1433195" y="944880"/>
            <a:ext cx="990600" cy="914400"/>
            <a:chOff x="2817" y="1508"/>
            <a:chExt cx="1560" cy="1440"/>
          </a:xfrm>
        </p:grpSpPr>
        <p:sp>
          <p:nvSpPr>
            <p:cNvPr id="199" name="Google Shape;199;p29"/>
            <p:cNvSpPr/>
            <p:nvPr/>
          </p:nvSpPr>
          <p:spPr>
            <a:xfrm>
              <a:off x="2937" y="1508"/>
              <a:ext cx="1440" cy="144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00" name="Google Shape;200;p29"/>
            <p:cNvSpPr txBox="1"/>
            <p:nvPr/>
          </p:nvSpPr>
          <p:spPr>
            <a:xfrm>
              <a:off x="2817" y="1700"/>
              <a:ext cx="1560" cy="110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b="1">
                  <a:solidFill>
                    <a:schemeClr val="dk1"/>
                  </a:solidFill>
                  <a:latin typeface="Calibri"/>
                  <a:ea typeface="Calibri"/>
                  <a:cs typeface="Calibri"/>
                  <a:sym typeface="Calibri"/>
                </a:rPr>
                <a:t>CARD MRI Clinics/Partnership with Hospitals</a:t>
              </a:r>
              <a:endParaRPr sz="1000" b="1">
                <a:solidFill>
                  <a:schemeClr val="dk1"/>
                </a:solidFill>
                <a:latin typeface="Calibri"/>
                <a:ea typeface="Calibri"/>
                <a:cs typeface="Calibri"/>
                <a:sym typeface="Calibri"/>
              </a:endParaRPr>
            </a:p>
          </p:txBody>
        </p:sp>
      </p:grpSp>
      <p:sp>
        <p:nvSpPr>
          <p:cNvPr id="201" name="Google Shape;201;p29"/>
          <p:cNvSpPr txBox="1"/>
          <p:nvPr/>
        </p:nvSpPr>
        <p:spPr>
          <a:xfrm>
            <a:off x="838200" y="5029200"/>
            <a:ext cx="71628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PRODUCTS AND SERVICES:  </a:t>
            </a:r>
            <a:r>
              <a:rPr lang="en-US" sz="1800">
                <a:solidFill>
                  <a:schemeClr val="dk1"/>
                </a:solidFill>
                <a:latin typeface="Calibri"/>
                <a:ea typeface="Calibri"/>
                <a:cs typeface="Calibri"/>
                <a:sym typeface="Calibri"/>
              </a:rPr>
              <a:t>Laboratory examinations, healthcare services, medicines, health education </a:t>
            </a:r>
            <a:endParaRPr sz="1800">
              <a:solidFill>
                <a:schemeClr val="dk1"/>
              </a:solidFill>
              <a:latin typeface="Calibri"/>
              <a:ea typeface="Calibri"/>
              <a:cs typeface="Calibri"/>
              <a:sym typeface="Calibri"/>
            </a:endParaRPr>
          </a:p>
        </p:txBody>
      </p:sp>
      <p:pic>
        <p:nvPicPr>
          <p:cNvPr id="202" name="Google Shape;202;p29" descr="_DSC0373"/>
          <p:cNvPicPr preferRelativeResize="0"/>
          <p:nvPr/>
        </p:nvPicPr>
        <p:blipFill rotWithShape="1">
          <a:blip r:embed="rId4">
            <a:alphaModFix/>
          </a:blip>
          <a:srcRect/>
          <a:stretch/>
        </p:blipFill>
        <p:spPr>
          <a:xfrm>
            <a:off x="569595" y="2242185"/>
            <a:ext cx="3582670" cy="237363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0"/>
          <p:cNvSpPr/>
          <p:nvPr/>
        </p:nvSpPr>
        <p:spPr>
          <a:xfrm>
            <a:off x="0" y="152400"/>
            <a:ext cx="9144000" cy="539750"/>
          </a:xfrm>
          <a:prstGeom prst="rect">
            <a:avLst/>
          </a:prstGeom>
          <a:solidFill>
            <a:srgbClr val="339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000"/>
              <a:buFont typeface="Arial"/>
              <a:buNone/>
            </a:pPr>
            <a:r>
              <a:rPr lang="en-US" sz="3000">
                <a:solidFill>
                  <a:srgbClr val="FFFFFF"/>
                </a:solidFill>
                <a:latin typeface="Arial Black"/>
                <a:ea typeface="Arial Black"/>
                <a:cs typeface="Arial Black"/>
                <a:sym typeface="Arial Black"/>
              </a:rPr>
              <a:t>BotiCARD At-A-Glance</a:t>
            </a:r>
            <a:endParaRPr/>
          </a:p>
        </p:txBody>
      </p:sp>
      <p:graphicFrame>
        <p:nvGraphicFramePr>
          <p:cNvPr id="208" name="Google Shape;208;p30"/>
          <p:cNvGraphicFramePr/>
          <p:nvPr>
            <p:extLst>
              <p:ext uri="{D42A27DB-BD31-4B8C-83A1-F6EECF244321}">
                <p14:modId xmlns:p14="http://schemas.microsoft.com/office/powerpoint/2010/main" val="2189010938"/>
              </p:ext>
            </p:extLst>
          </p:nvPr>
        </p:nvGraphicFramePr>
        <p:xfrm>
          <a:off x="1965325" y="1295402"/>
          <a:ext cx="4968875" cy="4343450"/>
        </p:xfrm>
        <a:graphic>
          <a:graphicData uri="http://schemas.openxmlformats.org/drawingml/2006/table">
            <a:tbl>
              <a:tblPr firstRow="1" firstCol="1" bandRow="1">
                <a:noFill/>
                <a:tableStyleId>{02A6A706-49D9-4343-87D3-D7539CA17D5D}</a:tableStyleId>
              </a:tblPr>
              <a:tblGrid>
                <a:gridCol w="2454275">
                  <a:extLst>
                    <a:ext uri="{9D8B030D-6E8A-4147-A177-3AD203B41FA5}">
                      <a16:colId xmlns:a16="http://schemas.microsoft.com/office/drawing/2014/main" xmlns="" val="20000"/>
                    </a:ext>
                  </a:extLst>
                </a:gridCol>
                <a:gridCol w="2514600">
                  <a:extLst>
                    <a:ext uri="{9D8B030D-6E8A-4147-A177-3AD203B41FA5}">
                      <a16:colId xmlns:a16="http://schemas.microsoft.com/office/drawing/2014/main" xmlns="" val="20001"/>
                    </a:ext>
                  </a:extLst>
                </a:gridCol>
              </a:tblGrid>
              <a:tr h="938075">
                <a:tc>
                  <a:txBody>
                    <a:bodyPr/>
                    <a:lstStyle/>
                    <a:p>
                      <a:pPr marL="0" marR="0" lvl="0" indent="0" algn="l" rtl="0">
                        <a:lnSpc>
                          <a:spcPct val="107000"/>
                        </a:lnSpc>
                        <a:spcBef>
                          <a:spcPts val="0"/>
                        </a:spcBef>
                        <a:spcAft>
                          <a:spcPts val="0"/>
                        </a:spcAft>
                        <a:buNone/>
                      </a:pPr>
                      <a:r>
                        <a:rPr lang="en-US" sz="1900" b="1" u="none" strike="noStrike" cap="none" dirty="0">
                          <a:latin typeface="Calibri"/>
                          <a:ea typeface="Calibri"/>
                          <a:cs typeface="Calibri"/>
                          <a:sym typeface="Calibri"/>
                        </a:rPr>
                        <a:t>No. of Clients Served</a:t>
                      </a:r>
                      <a:endParaRPr sz="1900" b="1" u="none" strike="noStrike" cap="none" dirty="0">
                        <a:latin typeface="Calibri"/>
                        <a:ea typeface="Calibri"/>
                        <a:cs typeface="Calibri"/>
                        <a:sym typeface="Calibri"/>
                      </a:endParaRPr>
                    </a:p>
                  </a:txBody>
                  <a:tcPr marL="121200" marR="121200" marT="0" marB="0" anchor="ctr"/>
                </a:tc>
                <a:tc>
                  <a:txBody>
                    <a:bodyPr/>
                    <a:lstStyle/>
                    <a:p>
                      <a:pPr marL="0" marR="0" lvl="0" indent="0" algn="ctr" rtl="0">
                        <a:lnSpc>
                          <a:spcPct val="107000"/>
                        </a:lnSpc>
                        <a:spcBef>
                          <a:spcPts val="0"/>
                        </a:spcBef>
                        <a:spcAft>
                          <a:spcPts val="0"/>
                        </a:spcAft>
                        <a:buNone/>
                      </a:pPr>
                      <a:r>
                        <a:rPr lang="en-US" sz="1900" b="0" u="none" strike="noStrike" cap="none" dirty="0" smtClean="0">
                          <a:latin typeface="Calibri"/>
                          <a:ea typeface="Calibri"/>
                          <a:cs typeface="Calibri"/>
                          <a:sym typeface="Calibri"/>
                        </a:rPr>
                        <a:t>1,056,039</a:t>
                      </a:r>
                      <a:endParaRPr sz="1900" b="0" u="none" strike="noStrike" cap="none" dirty="0">
                        <a:latin typeface="Calibri"/>
                        <a:ea typeface="Calibri"/>
                        <a:cs typeface="Calibri"/>
                        <a:sym typeface="Calibri"/>
                      </a:endParaRPr>
                    </a:p>
                  </a:txBody>
                  <a:tcPr marL="121200" marR="121200" marT="0" marB="0" anchor="ctr"/>
                </a:tc>
                <a:extLst>
                  <a:ext uri="{0D108BD9-81ED-4DB2-BD59-A6C34878D82A}">
                    <a16:rowId xmlns:a16="http://schemas.microsoft.com/office/drawing/2014/main" xmlns="" val="10000"/>
                  </a:ext>
                </a:extLst>
              </a:tr>
              <a:tr h="616825">
                <a:tc>
                  <a:txBody>
                    <a:bodyPr/>
                    <a:lstStyle/>
                    <a:p>
                      <a:pPr marL="0" marR="0" lvl="0" indent="0" algn="l" rtl="0">
                        <a:lnSpc>
                          <a:spcPct val="107000"/>
                        </a:lnSpc>
                        <a:spcBef>
                          <a:spcPts val="0"/>
                        </a:spcBef>
                        <a:spcAft>
                          <a:spcPts val="0"/>
                        </a:spcAft>
                        <a:buNone/>
                      </a:pPr>
                      <a:r>
                        <a:rPr lang="en-US" sz="1900" u="none" strike="noStrike" cap="none">
                          <a:latin typeface="Calibri"/>
                          <a:ea typeface="Calibri"/>
                          <a:cs typeface="Calibri"/>
                          <a:sym typeface="Calibri"/>
                        </a:rPr>
                        <a:t>No. of Employee</a:t>
                      </a:r>
                      <a:endParaRPr sz="1900" u="none" strike="noStrike" cap="none">
                        <a:latin typeface="Calibri"/>
                        <a:ea typeface="Calibri"/>
                        <a:cs typeface="Calibri"/>
                        <a:sym typeface="Calibri"/>
                      </a:endParaRPr>
                    </a:p>
                  </a:txBody>
                  <a:tcPr marL="121200" marR="121200" marT="0" marB="0" anchor="ctr"/>
                </a:tc>
                <a:tc>
                  <a:txBody>
                    <a:bodyPr/>
                    <a:lstStyle/>
                    <a:p>
                      <a:pPr marL="0" marR="0" lvl="0" indent="0" algn="ctr" rtl="0">
                        <a:lnSpc>
                          <a:spcPct val="107000"/>
                        </a:lnSpc>
                        <a:spcBef>
                          <a:spcPts val="0"/>
                        </a:spcBef>
                        <a:spcAft>
                          <a:spcPts val="0"/>
                        </a:spcAft>
                        <a:buNone/>
                      </a:pPr>
                      <a:r>
                        <a:rPr lang="en-US" sz="1900" u="none" strike="noStrike" cap="none" dirty="0" smtClean="0">
                          <a:latin typeface="Calibri"/>
                          <a:ea typeface="Calibri"/>
                          <a:cs typeface="Calibri"/>
                          <a:sym typeface="Calibri"/>
                        </a:rPr>
                        <a:t>32</a:t>
                      </a:r>
                      <a:endParaRPr sz="1900" u="none" strike="noStrike" cap="none" dirty="0">
                        <a:latin typeface="Calibri"/>
                        <a:ea typeface="Calibri"/>
                        <a:cs typeface="Calibri"/>
                        <a:sym typeface="Calibri"/>
                      </a:endParaRPr>
                    </a:p>
                  </a:txBody>
                  <a:tcPr marL="121275" marR="121275" marT="0" marB="0" anchor="ctr"/>
                </a:tc>
                <a:extLst>
                  <a:ext uri="{0D108BD9-81ED-4DB2-BD59-A6C34878D82A}">
                    <a16:rowId xmlns:a16="http://schemas.microsoft.com/office/drawing/2014/main" xmlns="" val="10001"/>
                  </a:ext>
                </a:extLst>
              </a:tr>
              <a:tr h="938075">
                <a:tc>
                  <a:txBody>
                    <a:bodyPr/>
                    <a:lstStyle/>
                    <a:p>
                      <a:pPr marL="0" marR="0" lvl="0" indent="0" algn="l" rtl="0">
                        <a:lnSpc>
                          <a:spcPct val="107000"/>
                        </a:lnSpc>
                        <a:spcBef>
                          <a:spcPts val="0"/>
                        </a:spcBef>
                        <a:spcAft>
                          <a:spcPts val="0"/>
                        </a:spcAft>
                        <a:buNone/>
                      </a:pPr>
                      <a:r>
                        <a:rPr lang="en-US" sz="1900" u="none" strike="noStrike" cap="none">
                          <a:latin typeface="Calibri"/>
                          <a:ea typeface="Calibri"/>
                          <a:cs typeface="Calibri"/>
                          <a:sym typeface="Calibri"/>
                        </a:rPr>
                        <a:t>Head Office</a:t>
                      </a:r>
                      <a:endParaRPr sz="1900" u="none" strike="noStrike" cap="none">
                        <a:latin typeface="Calibri"/>
                        <a:ea typeface="Calibri"/>
                        <a:cs typeface="Calibri"/>
                        <a:sym typeface="Calibri"/>
                      </a:endParaRPr>
                    </a:p>
                  </a:txBody>
                  <a:tcPr marL="121200" marR="121200" marT="0" marB="0" anchor="ctr"/>
                </a:tc>
                <a:tc>
                  <a:txBody>
                    <a:bodyPr/>
                    <a:lstStyle/>
                    <a:p>
                      <a:pPr marL="0" marR="0" lvl="0" indent="0" algn="ctr" rtl="0">
                        <a:lnSpc>
                          <a:spcPct val="107000"/>
                        </a:lnSpc>
                        <a:spcBef>
                          <a:spcPts val="0"/>
                        </a:spcBef>
                        <a:spcAft>
                          <a:spcPts val="0"/>
                        </a:spcAft>
                        <a:buNone/>
                      </a:pPr>
                      <a:r>
                        <a:rPr lang="en-US" sz="1900" u="none" strike="noStrike" cap="none">
                          <a:latin typeface="Calibri"/>
                          <a:ea typeface="Calibri"/>
                          <a:cs typeface="Calibri"/>
                          <a:sym typeface="Calibri"/>
                        </a:rPr>
                        <a:t>1</a:t>
                      </a:r>
                      <a:endParaRPr sz="1900" u="none" strike="noStrike" cap="none">
                        <a:latin typeface="Calibri"/>
                        <a:ea typeface="Calibri"/>
                        <a:cs typeface="Calibri"/>
                        <a:sym typeface="Calibri"/>
                      </a:endParaRPr>
                    </a:p>
                  </a:txBody>
                  <a:tcPr marL="121275" marR="121275" marT="0" marB="0" anchor="ctr"/>
                </a:tc>
                <a:extLst>
                  <a:ext uri="{0D108BD9-81ED-4DB2-BD59-A6C34878D82A}">
                    <a16:rowId xmlns:a16="http://schemas.microsoft.com/office/drawing/2014/main" xmlns="" val="10002"/>
                  </a:ext>
                </a:extLst>
              </a:tr>
              <a:tr h="616825">
                <a:tc>
                  <a:txBody>
                    <a:bodyPr/>
                    <a:lstStyle/>
                    <a:p>
                      <a:pPr marL="0" marR="0" lvl="0" indent="0" algn="l" rtl="0">
                        <a:lnSpc>
                          <a:spcPct val="107000"/>
                        </a:lnSpc>
                        <a:spcBef>
                          <a:spcPts val="0"/>
                        </a:spcBef>
                        <a:spcAft>
                          <a:spcPts val="0"/>
                        </a:spcAft>
                        <a:buNone/>
                      </a:pPr>
                      <a:r>
                        <a:rPr lang="en-US" sz="1900" u="none" strike="noStrike" cap="none">
                          <a:latin typeface="Calibri"/>
                          <a:ea typeface="Calibri"/>
                          <a:cs typeface="Calibri"/>
                          <a:sym typeface="Calibri"/>
                        </a:rPr>
                        <a:t>Warehouse</a:t>
                      </a:r>
                      <a:endParaRPr sz="1900" u="none" strike="noStrike" cap="none">
                        <a:latin typeface="Calibri"/>
                        <a:ea typeface="Calibri"/>
                        <a:cs typeface="Calibri"/>
                        <a:sym typeface="Calibri"/>
                      </a:endParaRPr>
                    </a:p>
                  </a:txBody>
                  <a:tcPr marL="121200" marR="121200" marT="0" marB="0" anchor="ctr"/>
                </a:tc>
                <a:tc>
                  <a:txBody>
                    <a:bodyPr/>
                    <a:lstStyle/>
                    <a:p>
                      <a:pPr marL="0" marR="0" lvl="0" indent="0" algn="ctr" rtl="0">
                        <a:lnSpc>
                          <a:spcPct val="107000"/>
                        </a:lnSpc>
                        <a:spcBef>
                          <a:spcPts val="0"/>
                        </a:spcBef>
                        <a:spcAft>
                          <a:spcPts val="0"/>
                        </a:spcAft>
                        <a:buNone/>
                      </a:pPr>
                      <a:r>
                        <a:rPr lang="en-US" sz="1900" u="none" strike="noStrike" cap="none">
                          <a:latin typeface="Calibri"/>
                          <a:ea typeface="Calibri"/>
                          <a:cs typeface="Calibri"/>
                          <a:sym typeface="Calibri"/>
                        </a:rPr>
                        <a:t>1</a:t>
                      </a:r>
                      <a:endParaRPr sz="1900" u="none" strike="noStrike" cap="none">
                        <a:latin typeface="Calibri"/>
                        <a:ea typeface="Calibri"/>
                        <a:cs typeface="Calibri"/>
                        <a:sym typeface="Calibri"/>
                      </a:endParaRPr>
                    </a:p>
                  </a:txBody>
                  <a:tcPr marL="121275" marR="121275" marT="0" marB="0" anchor="ctr"/>
                </a:tc>
                <a:extLst>
                  <a:ext uri="{0D108BD9-81ED-4DB2-BD59-A6C34878D82A}">
                    <a16:rowId xmlns:a16="http://schemas.microsoft.com/office/drawing/2014/main" xmlns="" val="10003"/>
                  </a:ext>
                </a:extLst>
              </a:tr>
              <a:tr h="616825">
                <a:tc>
                  <a:txBody>
                    <a:bodyPr/>
                    <a:lstStyle/>
                    <a:p>
                      <a:pPr marL="0" marR="0" lvl="0" indent="0" algn="l" rtl="0">
                        <a:lnSpc>
                          <a:spcPct val="107000"/>
                        </a:lnSpc>
                        <a:spcBef>
                          <a:spcPts val="0"/>
                        </a:spcBef>
                        <a:spcAft>
                          <a:spcPts val="0"/>
                        </a:spcAft>
                        <a:buNone/>
                      </a:pPr>
                      <a:r>
                        <a:rPr lang="en-US" sz="1900" u="none" strike="noStrike" cap="none">
                          <a:latin typeface="Calibri"/>
                          <a:ea typeface="Calibri"/>
                          <a:cs typeface="Calibri"/>
                          <a:sym typeface="Calibri"/>
                        </a:rPr>
                        <a:t>No. of Branches</a:t>
                      </a:r>
                      <a:endParaRPr sz="1900" u="none" strike="noStrike" cap="none">
                        <a:latin typeface="Calibri"/>
                        <a:ea typeface="Calibri"/>
                        <a:cs typeface="Calibri"/>
                        <a:sym typeface="Calibri"/>
                      </a:endParaRPr>
                    </a:p>
                  </a:txBody>
                  <a:tcPr marL="121200" marR="121200" marT="0" marB="0" anchor="ctr"/>
                </a:tc>
                <a:tc>
                  <a:txBody>
                    <a:bodyPr/>
                    <a:lstStyle/>
                    <a:p>
                      <a:pPr marL="0" marR="0" lvl="0" indent="0" algn="ctr" rtl="0">
                        <a:lnSpc>
                          <a:spcPct val="107000"/>
                        </a:lnSpc>
                        <a:spcBef>
                          <a:spcPts val="0"/>
                        </a:spcBef>
                        <a:spcAft>
                          <a:spcPts val="0"/>
                        </a:spcAft>
                        <a:buNone/>
                      </a:pPr>
                      <a:r>
                        <a:rPr lang="en-US" sz="1900" u="none" strike="noStrike" cap="none" dirty="0" smtClean="0">
                          <a:latin typeface="Calibri"/>
                          <a:ea typeface="Calibri"/>
                          <a:cs typeface="Calibri"/>
                          <a:sym typeface="Calibri"/>
                        </a:rPr>
                        <a:t>10</a:t>
                      </a:r>
                      <a:endParaRPr sz="1900" u="none" strike="noStrike" cap="none" dirty="0">
                        <a:latin typeface="Calibri"/>
                        <a:ea typeface="Calibri"/>
                        <a:cs typeface="Calibri"/>
                        <a:sym typeface="Calibri"/>
                      </a:endParaRPr>
                    </a:p>
                  </a:txBody>
                  <a:tcPr marL="121275" marR="121275" marT="0" marB="0" anchor="ctr"/>
                </a:tc>
                <a:extLst>
                  <a:ext uri="{0D108BD9-81ED-4DB2-BD59-A6C34878D82A}">
                    <a16:rowId xmlns:a16="http://schemas.microsoft.com/office/drawing/2014/main" xmlns="" val="10004"/>
                  </a:ext>
                </a:extLst>
              </a:tr>
              <a:tr h="616825">
                <a:tc>
                  <a:txBody>
                    <a:bodyPr/>
                    <a:lstStyle/>
                    <a:p>
                      <a:pPr marL="0" marR="0" lvl="0" indent="0" algn="l" rtl="0">
                        <a:lnSpc>
                          <a:spcPct val="107000"/>
                        </a:lnSpc>
                        <a:spcBef>
                          <a:spcPts val="0"/>
                        </a:spcBef>
                        <a:spcAft>
                          <a:spcPts val="0"/>
                        </a:spcAft>
                        <a:buNone/>
                      </a:pPr>
                      <a:r>
                        <a:rPr lang="en-US" sz="1900" u="none" strike="noStrike" cap="none">
                          <a:latin typeface="Calibri"/>
                          <a:ea typeface="Calibri"/>
                          <a:cs typeface="Calibri"/>
                          <a:sym typeface="Calibri"/>
                        </a:rPr>
                        <a:t>No. of Partners</a:t>
                      </a:r>
                      <a:endParaRPr sz="1900" u="none" strike="noStrike" cap="none">
                        <a:latin typeface="Calibri"/>
                        <a:ea typeface="Calibri"/>
                        <a:cs typeface="Calibri"/>
                        <a:sym typeface="Calibri"/>
                      </a:endParaRPr>
                    </a:p>
                  </a:txBody>
                  <a:tcPr marL="121200" marR="121200" marT="0" marB="0" anchor="ctr"/>
                </a:tc>
                <a:tc>
                  <a:txBody>
                    <a:bodyPr/>
                    <a:lstStyle/>
                    <a:p>
                      <a:pPr marL="0" marR="0" lvl="0" indent="0" algn="ctr" rtl="0">
                        <a:lnSpc>
                          <a:spcPct val="107000"/>
                        </a:lnSpc>
                        <a:spcBef>
                          <a:spcPts val="0"/>
                        </a:spcBef>
                        <a:spcAft>
                          <a:spcPts val="0"/>
                        </a:spcAft>
                        <a:buNone/>
                      </a:pPr>
                      <a:r>
                        <a:rPr lang="en-US" sz="1900" u="none" strike="noStrike" cap="none" dirty="0">
                          <a:latin typeface="Calibri"/>
                          <a:ea typeface="Calibri"/>
                          <a:cs typeface="Calibri"/>
                          <a:sym typeface="Calibri"/>
                        </a:rPr>
                        <a:t>2</a:t>
                      </a:r>
                      <a:endParaRPr sz="1900" u="none" strike="noStrike" cap="none" dirty="0">
                        <a:latin typeface="Calibri"/>
                        <a:ea typeface="Calibri"/>
                        <a:cs typeface="Calibri"/>
                        <a:sym typeface="Calibri"/>
                      </a:endParaRPr>
                    </a:p>
                  </a:txBody>
                  <a:tcPr marL="121275" marR="121275" marT="0" marB="0" anchor="ctr"/>
                </a:tc>
                <a:extLst>
                  <a:ext uri="{0D108BD9-81ED-4DB2-BD59-A6C34878D82A}">
                    <a16:rowId xmlns:a16="http://schemas.microsoft.com/office/drawing/2014/main" xmlns="" val="10005"/>
                  </a:ext>
                </a:extLst>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1"/>
          <p:cNvSpPr/>
          <p:nvPr/>
        </p:nvSpPr>
        <p:spPr>
          <a:xfrm>
            <a:off x="0" y="188914"/>
            <a:ext cx="9144000" cy="539751"/>
          </a:xfrm>
          <a:prstGeom prst="rect">
            <a:avLst/>
          </a:prstGeom>
          <a:solidFill>
            <a:srgbClr val="339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000"/>
              <a:buFont typeface="Arial"/>
              <a:buNone/>
            </a:pPr>
            <a:r>
              <a:rPr lang="en-US" sz="3000">
                <a:solidFill>
                  <a:srgbClr val="FFFFFF"/>
                </a:solidFill>
                <a:latin typeface="Arial Black"/>
                <a:ea typeface="Arial Black"/>
                <a:cs typeface="Arial Black"/>
                <a:sym typeface="Arial Black"/>
              </a:rPr>
              <a:t>The 21 Mutually Reinforcing Institutions</a:t>
            </a:r>
            <a:endParaRPr sz="3000">
              <a:solidFill>
                <a:srgbClr val="FFFFFF"/>
              </a:solidFill>
              <a:latin typeface="Arial Black"/>
              <a:ea typeface="Arial Black"/>
              <a:cs typeface="Arial Black"/>
              <a:sym typeface="Arial Black"/>
            </a:endParaRPr>
          </a:p>
        </p:txBody>
      </p:sp>
      <p:sp>
        <p:nvSpPr>
          <p:cNvPr id="214" name="Google Shape;214;p31"/>
          <p:cNvSpPr txBox="1"/>
          <p:nvPr/>
        </p:nvSpPr>
        <p:spPr>
          <a:xfrm>
            <a:off x="457200" y="2743200"/>
            <a:ext cx="8229600" cy="119189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CARD MRI Property Holdings and CARD MRI Holdings own assets and properties that the institutions under CARD MRI can use for the expansion of operations.</a:t>
            </a:r>
            <a:endParaRPr sz="2400">
              <a:solidFill>
                <a:schemeClr val="dk1"/>
              </a:solidFill>
              <a:latin typeface="Calibri"/>
              <a:ea typeface="Calibri"/>
              <a:cs typeface="Calibri"/>
              <a:sym typeface="Calibri"/>
            </a:endParaRPr>
          </a:p>
        </p:txBody>
      </p:sp>
      <p:pic>
        <p:nvPicPr>
          <p:cNvPr id="215" name="Google Shape;215;p31" descr="C:\Users\ASUS\Desktop\CMPHI.png"/>
          <p:cNvPicPr preferRelativeResize="0"/>
          <p:nvPr/>
        </p:nvPicPr>
        <p:blipFill rotWithShape="1">
          <a:blip r:embed="rId3">
            <a:alphaModFix/>
          </a:blip>
          <a:srcRect l="4586" r="5089"/>
          <a:stretch/>
        </p:blipFill>
        <p:spPr>
          <a:xfrm>
            <a:off x="451812" y="996458"/>
            <a:ext cx="1188720" cy="1188720"/>
          </a:xfrm>
          <a:prstGeom prst="rect">
            <a:avLst/>
          </a:prstGeom>
          <a:noFill/>
          <a:ln>
            <a:noFill/>
          </a:ln>
        </p:spPr>
      </p:pic>
      <p:pic>
        <p:nvPicPr>
          <p:cNvPr id="216" name="Google Shape;216;p31" descr="C:\Users\ASUS\Desktop\CMHI.png"/>
          <p:cNvPicPr preferRelativeResize="0"/>
          <p:nvPr/>
        </p:nvPicPr>
        <p:blipFill rotWithShape="1">
          <a:blip r:embed="rId4">
            <a:alphaModFix/>
          </a:blip>
          <a:srcRect/>
          <a:stretch/>
        </p:blipFill>
        <p:spPr>
          <a:xfrm>
            <a:off x="1935480" y="990600"/>
            <a:ext cx="1188720" cy="1188720"/>
          </a:xfrm>
          <a:prstGeom prst="rect">
            <a:avLst/>
          </a:prstGeom>
          <a:noFill/>
          <a:ln>
            <a:noFill/>
          </a:ln>
        </p:spPr>
      </p:pic>
      <p:sp>
        <p:nvSpPr>
          <p:cNvPr id="217" name="Google Shape;217;p31"/>
          <p:cNvSpPr txBox="1"/>
          <p:nvPr/>
        </p:nvSpPr>
        <p:spPr>
          <a:xfrm>
            <a:off x="3429000" y="1274802"/>
            <a:ext cx="3962400"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CARD Support Services</a:t>
            </a:r>
            <a:endParaRPr sz="1400" b="1">
              <a:solidFill>
                <a:schemeClr val="dk1"/>
              </a:solidFill>
              <a:latin typeface="Calibri"/>
              <a:ea typeface="Calibri"/>
              <a:cs typeface="Calibri"/>
              <a:sym typeface="Calibri"/>
            </a:endParaRPr>
          </a:p>
        </p:txBody>
      </p:sp>
      <p:sp>
        <p:nvSpPr>
          <p:cNvPr id="218" name="Google Shape;218;p31"/>
          <p:cNvSpPr txBox="1"/>
          <p:nvPr/>
        </p:nvSpPr>
        <p:spPr>
          <a:xfrm>
            <a:off x="838200" y="5029200"/>
            <a:ext cx="7162800"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PRODUCTS AND SERVICES:  </a:t>
            </a:r>
            <a:r>
              <a:rPr lang="en-US" sz="1800">
                <a:solidFill>
                  <a:schemeClr val="dk1"/>
                </a:solidFill>
                <a:latin typeface="Calibri"/>
                <a:ea typeface="Calibri"/>
                <a:cs typeface="Calibri"/>
                <a:sym typeface="Calibri"/>
              </a:rPr>
              <a:t>Stocks, real estate, bonds, equity fund </a:t>
            </a: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2"/>
          <p:cNvSpPr/>
          <p:nvPr/>
        </p:nvSpPr>
        <p:spPr>
          <a:xfrm>
            <a:off x="0" y="188914"/>
            <a:ext cx="9144000" cy="539751"/>
          </a:xfrm>
          <a:prstGeom prst="rect">
            <a:avLst/>
          </a:prstGeom>
          <a:solidFill>
            <a:srgbClr val="339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000"/>
              <a:buFont typeface="Arial"/>
              <a:buNone/>
            </a:pPr>
            <a:r>
              <a:rPr lang="en-US" sz="3000">
                <a:solidFill>
                  <a:srgbClr val="FFFFFF"/>
                </a:solidFill>
                <a:latin typeface="Arial Black"/>
                <a:ea typeface="Arial Black"/>
                <a:cs typeface="Arial Black"/>
                <a:sym typeface="Arial Black"/>
              </a:rPr>
              <a:t>The 21 Mutually Reinforcing Institutions</a:t>
            </a:r>
            <a:endParaRPr sz="3000">
              <a:solidFill>
                <a:srgbClr val="FFFFFF"/>
              </a:solidFill>
              <a:latin typeface="Arial Black"/>
              <a:ea typeface="Arial Black"/>
              <a:cs typeface="Arial Black"/>
              <a:sym typeface="Arial Black"/>
            </a:endParaRPr>
          </a:p>
        </p:txBody>
      </p:sp>
      <p:sp>
        <p:nvSpPr>
          <p:cNvPr id="224" name="Google Shape;224;p32"/>
          <p:cNvSpPr txBox="1"/>
          <p:nvPr/>
        </p:nvSpPr>
        <p:spPr>
          <a:xfrm>
            <a:off x="3686175" y="2438400"/>
            <a:ext cx="5000625" cy="222758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CARD-Business Development Service Foundation and Mga Likha ni Inay provide business and product development to CARD clients and help their products to come into a wider market. CARD Hijos Tours, Inc. provides CARD MRI clients an opportunity to have another source of livelihood through its tours. </a:t>
            </a:r>
            <a:endParaRPr sz="2000">
              <a:solidFill>
                <a:schemeClr val="dk1"/>
              </a:solidFill>
              <a:latin typeface="Calibri"/>
              <a:ea typeface="Calibri"/>
              <a:cs typeface="Calibri"/>
              <a:sym typeface="Calibri"/>
            </a:endParaRPr>
          </a:p>
        </p:txBody>
      </p:sp>
      <p:pic>
        <p:nvPicPr>
          <p:cNvPr id="225" name="Google Shape;225;p32"/>
          <p:cNvPicPr preferRelativeResize="0"/>
          <p:nvPr/>
        </p:nvPicPr>
        <p:blipFill rotWithShape="1">
          <a:blip r:embed="rId3">
            <a:alphaModFix/>
          </a:blip>
          <a:srcRect/>
          <a:stretch/>
        </p:blipFill>
        <p:spPr>
          <a:xfrm>
            <a:off x="182880" y="1097280"/>
            <a:ext cx="900007" cy="900007"/>
          </a:xfrm>
          <a:prstGeom prst="rect">
            <a:avLst/>
          </a:prstGeom>
          <a:noFill/>
          <a:ln>
            <a:noFill/>
          </a:ln>
        </p:spPr>
      </p:pic>
      <p:sp>
        <p:nvSpPr>
          <p:cNvPr id="226" name="Google Shape;226;p32"/>
          <p:cNvSpPr txBox="1"/>
          <p:nvPr/>
        </p:nvSpPr>
        <p:spPr>
          <a:xfrm>
            <a:off x="3447415" y="1134745"/>
            <a:ext cx="3086100" cy="82613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CARD Client Marketing Support</a:t>
            </a:r>
            <a:endParaRPr sz="2400" b="1">
              <a:solidFill>
                <a:schemeClr val="dk1"/>
              </a:solidFill>
              <a:latin typeface="Calibri"/>
              <a:ea typeface="Calibri"/>
              <a:cs typeface="Calibri"/>
              <a:sym typeface="Calibri"/>
            </a:endParaRPr>
          </a:p>
        </p:txBody>
      </p:sp>
      <p:pic>
        <p:nvPicPr>
          <p:cNvPr id="227" name="Google Shape;227;p32"/>
          <p:cNvPicPr preferRelativeResize="0"/>
          <p:nvPr/>
        </p:nvPicPr>
        <p:blipFill rotWithShape="1">
          <a:blip r:embed="rId4">
            <a:alphaModFix/>
          </a:blip>
          <a:srcRect/>
          <a:stretch/>
        </p:blipFill>
        <p:spPr>
          <a:xfrm>
            <a:off x="1233805" y="1097258"/>
            <a:ext cx="899795" cy="900007"/>
          </a:xfrm>
          <a:prstGeom prst="rect">
            <a:avLst/>
          </a:prstGeom>
          <a:noFill/>
          <a:ln>
            <a:noFill/>
          </a:ln>
        </p:spPr>
      </p:pic>
      <p:sp>
        <p:nvSpPr>
          <p:cNvPr id="228" name="Google Shape;228;p32"/>
          <p:cNvSpPr txBox="1"/>
          <p:nvPr/>
        </p:nvSpPr>
        <p:spPr>
          <a:xfrm>
            <a:off x="838200" y="5150643"/>
            <a:ext cx="71628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PRODUCTS AND SERVICES:  </a:t>
            </a:r>
            <a:r>
              <a:rPr lang="en-US" sz="1800">
                <a:solidFill>
                  <a:schemeClr val="dk1"/>
                </a:solidFill>
                <a:latin typeface="Calibri"/>
                <a:ea typeface="Calibri"/>
                <a:cs typeface="Calibri"/>
                <a:sym typeface="Calibri"/>
              </a:rPr>
              <a:t>Business development, marketing assistance, linkages, network, heritage tour</a:t>
            </a:r>
            <a:endParaRPr sz="1800">
              <a:solidFill>
                <a:schemeClr val="dk1"/>
              </a:solidFill>
              <a:latin typeface="Calibri"/>
              <a:ea typeface="Calibri"/>
              <a:cs typeface="Calibri"/>
              <a:sym typeface="Calibri"/>
            </a:endParaRPr>
          </a:p>
        </p:txBody>
      </p:sp>
      <p:pic>
        <p:nvPicPr>
          <p:cNvPr id="229" name="Google Shape;229;p32" descr="IMG_3411"/>
          <p:cNvPicPr preferRelativeResize="0"/>
          <p:nvPr/>
        </p:nvPicPr>
        <p:blipFill rotWithShape="1">
          <a:blip r:embed="rId5">
            <a:alphaModFix/>
          </a:blip>
          <a:srcRect/>
          <a:stretch/>
        </p:blipFill>
        <p:spPr>
          <a:xfrm>
            <a:off x="182880" y="2341245"/>
            <a:ext cx="3264535" cy="2176145"/>
          </a:xfrm>
          <a:prstGeom prst="rect">
            <a:avLst/>
          </a:prstGeom>
          <a:noFill/>
          <a:ln>
            <a:noFill/>
          </a:ln>
        </p:spPr>
      </p:pic>
      <p:pic>
        <p:nvPicPr>
          <p:cNvPr id="230" name="Google Shape;230;p32"/>
          <p:cNvPicPr preferRelativeResize="0"/>
          <p:nvPr/>
        </p:nvPicPr>
        <p:blipFill rotWithShape="1">
          <a:blip r:embed="rId6">
            <a:alphaModFix/>
          </a:blip>
          <a:srcRect/>
          <a:stretch/>
        </p:blipFill>
        <p:spPr>
          <a:xfrm>
            <a:off x="2209800" y="988568"/>
            <a:ext cx="1068832" cy="106883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3"/>
          <p:cNvSpPr/>
          <p:nvPr/>
        </p:nvSpPr>
        <p:spPr>
          <a:xfrm>
            <a:off x="0" y="188914"/>
            <a:ext cx="9144000" cy="539751"/>
          </a:xfrm>
          <a:prstGeom prst="rect">
            <a:avLst/>
          </a:prstGeom>
          <a:solidFill>
            <a:srgbClr val="339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000"/>
              <a:buFont typeface="Arial"/>
              <a:buNone/>
            </a:pPr>
            <a:r>
              <a:rPr lang="en-US" sz="3000">
                <a:solidFill>
                  <a:srgbClr val="FFFFFF"/>
                </a:solidFill>
                <a:latin typeface="Arial Black"/>
                <a:ea typeface="Arial Black"/>
                <a:cs typeface="Arial Black"/>
                <a:sym typeface="Arial Black"/>
              </a:rPr>
              <a:t>The 21 Mutually Reinforcing Institutions</a:t>
            </a:r>
            <a:endParaRPr sz="3000">
              <a:solidFill>
                <a:srgbClr val="FFFFFF"/>
              </a:solidFill>
              <a:latin typeface="Arial Black"/>
              <a:ea typeface="Arial Black"/>
              <a:cs typeface="Arial Black"/>
              <a:sym typeface="Arial Black"/>
            </a:endParaRPr>
          </a:p>
        </p:txBody>
      </p:sp>
      <p:sp>
        <p:nvSpPr>
          <p:cNvPr id="236" name="Google Shape;236;p33"/>
          <p:cNvSpPr txBox="1"/>
          <p:nvPr/>
        </p:nvSpPr>
        <p:spPr>
          <a:xfrm>
            <a:off x="3027045" y="2002790"/>
            <a:ext cx="5564505" cy="314198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CARD-MRI Development Institute commits to equip CARD MRI staff, clients, and its students with the competencies, values, and spirit to excel in achieving the mission of CARD MRI. It aims to produce one college graduate in every family it serves through its One Family, One Graduate Program. The CARD Publishing Company aims to propagate developmental stories of social awareness and social responsiveness to CARD MRI clients.  </a:t>
            </a:r>
            <a:endParaRPr sz="2000">
              <a:solidFill>
                <a:schemeClr val="dk1"/>
              </a:solidFill>
              <a:latin typeface="Calibri"/>
              <a:ea typeface="Calibri"/>
              <a:cs typeface="Calibri"/>
              <a:sym typeface="Calibri"/>
            </a:endParaRPr>
          </a:p>
        </p:txBody>
      </p:sp>
      <p:sp>
        <p:nvSpPr>
          <p:cNvPr id="237" name="Google Shape;237;p33"/>
          <p:cNvSpPr txBox="1"/>
          <p:nvPr/>
        </p:nvSpPr>
        <p:spPr>
          <a:xfrm>
            <a:off x="2693670" y="1278890"/>
            <a:ext cx="5104765" cy="4603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CARD Education and Communication</a:t>
            </a:r>
            <a:endParaRPr sz="2400" b="1">
              <a:solidFill>
                <a:schemeClr val="dk1"/>
              </a:solidFill>
              <a:latin typeface="Calibri"/>
              <a:ea typeface="Calibri"/>
              <a:cs typeface="Calibri"/>
              <a:sym typeface="Calibri"/>
            </a:endParaRPr>
          </a:p>
        </p:txBody>
      </p:sp>
      <p:sp>
        <p:nvSpPr>
          <p:cNvPr id="238" name="Google Shape;238;p33"/>
          <p:cNvSpPr txBox="1"/>
          <p:nvPr/>
        </p:nvSpPr>
        <p:spPr>
          <a:xfrm>
            <a:off x="838200" y="5410200"/>
            <a:ext cx="71628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PRODUCTS AND SERVICES:  </a:t>
            </a:r>
            <a:r>
              <a:rPr lang="en-US" sz="1800">
                <a:solidFill>
                  <a:schemeClr val="dk1"/>
                </a:solidFill>
                <a:latin typeface="Calibri"/>
                <a:ea typeface="Calibri"/>
                <a:cs typeface="Calibri"/>
                <a:sym typeface="Calibri"/>
              </a:rPr>
              <a:t>Senior High School, Degree Courses, Scholarships, and training programs. Publications like Sulong</a:t>
            </a:r>
            <a:endParaRPr sz="1800">
              <a:solidFill>
                <a:schemeClr val="dk1"/>
              </a:solidFill>
              <a:latin typeface="Calibri"/>
              <a:ea typeface="Calibri"/>
              <a:cs typeface="Calibri"/>
              <a:sym typeface="Calibri"/>
            </a:endParaRPr>
          </a:p>
        </p:txBody>
      </p:sp>
      <p:pic>
        <p:nvPicPr>
          <p:cNvPr id="239" name="Google Shape;239;p33" descr="_DSC6341"/>
          <p:cNvPicPr preferRelativeResize="0"/>
          <p:nvPr/>
        </p:nvPicPr>
        <p:blipFill rotWithShape="1">
          <a:blip r:embed="rId3">
            <a:alphaModFix/>
          </a:blip>
          <a:srcRect/>
          <a:stretch/>
        </p:blipFill>
        <p:spPr>
          <a:xfrm>
            <a:off x="228600" y="1967865"/>
            <a:ext cx="2646045" cy="1765935"/>
          </a:xfrm>
          <a:prstGeom prst="rect">
            <a:avLst/>
          </a:prstGeom>
          <a:noFill/>
          <a:ln>
            <a:noFill/>
          </a:ln>
        </p:spPr>
      </p:pic>
      <p:pic>
        <p:nvPicPr>
          <p:cNvPr id="240" name="Google Shape;240;p33"/>
          <p:cNvPicPr preferRelativeResize="0"/>
          <p:nvPr/>
        </p:nvPicPr>
        <p:blipFill rotWithShape="1">
          <a:blip r:embed="rId4">
            <a:alphaModFix/>
          </a:blip>
          <a:srcRect r="8824"/>
          <a:stretch/>
        </p:blipFill>
        <p:spPr>
          <a:xfrm>
            <a:off x="238125" y="3695065"/>
            <a:ext cx="2657475" cy="1638935"/>
          </a:xfrm>
          <a:prstGeom prst="rect">
            <a:avLst/>
          </a:prstGeom>
          <a:noFill/>
          <a:ln>
            <a:noFill/>
          </a:ln>
        </p:spPr>
      </p:pic>
      <p:pic>
        <p:nvPicPr>
          <p:cNvPr id="241" name="Google Shape;241;p33"/>
          <p:cNvPicPr preferRelativeResize="0"/>
          <p:nvPr/>
        </p:nvPicPr>
        <p:blipFill rotWithShape="1">
          <a:blip r:embed="rId5">
            <a:alphaModFix/>
          </a:blip>
          <a:srcRect/>
          <a:stretch/>
        </p:blipFill>
        <p:spPr>
          <a:xfrm>
            <a:off x="1263304" y="914400"/>
            <a:ext cx="1005840" cy="1005840"/>
          </a:xfrm>
          <a:prstGeom prst="rect">
            <a:avLst/>
          </a:prstGeom>
          <a:noFill/>
          <a:ln>
            <a:noFill/>
          </a:ln>
        </p:spPr>
      </p:pic>
      <p:pic>
        <p:nvPicPr>
          <p:cNvPr id="242" name="Google Shape;242;p33"/>
          <p:cNvPicPr preferRelativeResize="0"/>
          <p:nvPr/>
        </p:nvPicPr>
        <p:blipFill rotWithShape="1">
          <a:blip r:embed="rId6">
            <a:alphaModFix/>
          </a:blip>
          <a:srcRect/>
          <a:stretch/>
        </p:blipFill>
        <p:spPr>
          <a:xfrm>
            <a:off x="235229" y="900706"/>
            <a:ext cx="991607" cy="108107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4"/>
          <p:cNvSpPr/>
          <p:nvPr/>
        </p:nvSpPr>
        <p:spPr>
          <a:xfrm>
            <a:off x="0" y="152400"/>
            <a:ext cx="9144000" cy="539750"/>
          </a:xfrm>
          <a:prstGeom prst="rect">
            <a:avLst/>
          </a:prstGeom>
          <a:solidFill>
            <a:srgbClr val="339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000"/>
              <a:buFont typeface="Arial"/>
              <a:buNone/>
            </a:pPr>
            <a:r>
              <a:rPr lang="en-US" sz="3000">
                <a:solidFill>
                  <a:srgbClr val="FFFFFF"/>
                </a:solidFill>
                <a:latin typeface="Arial Black"/>
                <a:ea typeface="Arial Black"/>
                <a:cs typeface="Arial Black"/>
                <a:sym typeface="Arial Black"/>
              </a:rPr>
              <a:t>Community Development Programs</a:t>
            </a:r>
            <a:endParaRPr/>
          </a:p>
        </p:txBody>
      </p:sp>
      <p:sp>
        <p:nvSpPr>
          <p:cNvPr id="248" name="Google Shape;248;p34"/>
          <p:cNvSpPr txBox="1"/>
          <p:nvPr/>
        </p:nvSpPr>
        <p:spPr>
          <a:xfrm>
            <a:off x="3505200" y="914400"/>
            <a:ext cx="5257800" cy="2031325"/>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1800"/>
              <a:buFont typeface="Arial"/>
              <a:buNone/>
            </a:pPr>
            <a:r>
              <a:rPr lang="en-US" sz="1800">
                <a:solidFill>
                  <a:schemeClr val="dk1"/>
                </a:solidFill>
                <a:latin typeface="Calibri"/>
                <a:ea typeface="Calibri"/>
                <a:cs typeface="Calibri"/>
                <a:sym typeface="Calibri"/>
              </a:rPr>
              <a:t>The goal of CARD MRI is to eradicate poverty in the Philippines and that is by providing not only microfinance services but also community development programs. The following are the community development programs of CARD MRI for its clients and their dependents and the general public:</a:t>
            </a:r>
            <a:endParaRPr sz="1800">
              <a:solidFill>
                <a:schemeClr val="dk1"/>
              </a:solidFill>
              <a:latin typeface="Calibri"/>
              <a:ea typeface="Calibri"/>
              <a:cs typeface="Calibri"/>
              <a:sym typeface="Calibri"/>
            </a:endParaRPr>
          </a:p>
        </p:txBody>
      </p:sp>
      <p:pic>
        <p:nvPicPr>
          <p:cNvPr id="249" name="Google Shape;249;p34"/>
          <p:cNvPicPr preferRelativeResize="0"/>
          <p:nvPr/>
        </p:nvPicPr>
        <p:blipFill rotWithShape="1">
          <a:blip r:embed="rId3">
            <a:alphaModFix/>
          </a:blip>
          <a:srcRect/>
          <a:stretch/>
        </p:blipFill>
        <p:spPr>
          <a:xfrm>
            <a:off x="295275" y="990600"/>
            <a:ext cx="2981325" cy="2389188"/>
          </a:xfrm>
          <a:prstGeom prst="rect">
            <a:avLst/>
          </a:prstGeom>
          <a:noFill/>
          <a:ln>
            <a:noFill/>
          </a:ln>
        </p:spPr>
      </p:pic>
      <p:pic>
        <p:nvPicPr>
          <p:cNvPr id="250" name="Google Shape;250;p34"/>
          <p:cNvPicPr preferRelativeResize="0"/>
          <p:nvPr/>
        </p:nvPicPr>
        <p:blipFill rotWithShape="1">
          <a:blip r:embed="rId4">
            <a:alphaModFix/>
          </a:blip>
          <a:srcRect/>
          <a:stretch/>
        </p:blipFill>
        <p:spPr>
          <a:xfrm>
            <a:off x="295275" y="3489325"/>
            <a:ext cx="2981325" cy="2149475"/>
          </a:xfrm>
          <a:prstGeom prst="rect">
            <a:avLst/>
          </a:prstGeom>
          <a:noFill/>
          <a:ln w="38100" cap="flat" cmpd="sng">
            <a:solidFill>
              <a:srgbClr val="77933C"/>
            </a:solidFill>
            <a:prstDash val="solid"/>
            <a:miter lim="8000"/>
            <a:headEnd type="none" w="sm" len="sm"/>
            <a:tailEnd type="none" w="sm" len="sm"/>
          </a:ln>
        </p:spPr>
      </p:pic>
      <p:sp>
        <p:nvSpPr>
          <p:cNvPr id="251" name="Google Shape;251;p34"/>
          <p:cNvSpPr txBox="1"/>
          <p:nvPr/>
        </p:nvSpPr>
        <p:spPr>
          <a:xfrm>
            <a:off x="3733800" y="3200400"/>
            <a:ext cx="5029200" cy="2677656"/>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2000"/>
              <a:buFont typeface="Calibri"/>
              <a:buNone/>
            </a:pPr>
            <a:r>
              <a:rPr lang="en-US" sz="2000" b="1" i="0" u="none" strike="noStrike" cap="none">
                <a:solidFill>
                  <a:schemeClr val="dk1"/>
                </a:solidFill>
                <a:latin typeface="Calibri"/>
                <a:ea typeface="Calibri"/>
                <a:cs typeface="Calibri"/>
                <a:sym typeface="Calibri"/>
              </a:rPr>
              <a:t>Education Program:</a:t>
            </a:r>
            <a:endParaRPr sz="2000" b="1"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2000"/>
              <a:buFont typeface="Calibri"/>
              <a:buNone/>
            </a:pPr>
            <a:r>
              <a:rPr lang="en-US" sz="2000" b="1" i="0" u="none" strike="noStrike" cap="none">
                <a:solidFill>
                  <a:schemeClr val="dk1"/>
                </a:solidFill>
                <a:latin typeface="Calibri"/>
                <a:ea typeface="Calibri"/>
                <a:cs typeface="Calibri"/>
                <a:sym typeface="Calibri"/>
              </a:rPr>
              <a:t>“One Family, One Graduate”</a:t>
            </a:r>
            <a:endParaRPr/>
          </a:p>
          <a:p>
            <a:pPr marL="0" marR="0" lvl="0" indent="0" algn="just" rtl="0">
              <a:lnSpc>
                <a:spcPct val="100000"/>
              </a:lnSpc>
              <a:spcBef>
                <a:spcPts val="0"/>
              </a:spcBef>
              <a:spcAft>
                <a:spcPts val="0"/>
              </a:spcAft>
              <a:buClr>
                <a:schemeClr val="dk1"/>
              </a:buClr>
              <a:buSzPts val="2000"/>
              <a:buFont typeface="Calibri"/>
              <a:buNone/>
            </a:pPr>
            <a:endParaRPr sz="2000" b="1"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CARD MRI Scholarship Program (CSP) for members’ children</a:t>
            </a:r>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Balik-Eskwela si Nanay (scholarship for members)</a:t>
            </a:r>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Zero Dropout Loan Program</a:t>
            </a:r>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UP Education Loan Project</a:t>
            </a:r>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9"/>
                                        </p:tgtEl>
                                        <p:attrNameLst>
                                          <p:attrName>style.visibility</p:attrName>
                                        </p:attrNameLst>
                                      </p:cBhvr>
                                      <p:to>
                                        <p:strVal val="visible"/>
                                      </p:to>
                                    </p:set>
                                    <p:anim calcmode="lin" valueType="num">
                                      <p:cBhvr additive="base">
                                        <p:cTn id="7" dur="500"/>
                                        <p:tgtEl>
                                          <p:spTgt spid="249"/>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48"/>
                                        </p:tgtEl>
                                        <p:attrNameLst>
                                          <p:attrName>style.visibility</p:attrName>
                                        </p:attrNameLst>
                                      </p:cBhvr>
                                      <p:to>
                                        <p:strVal val="visible"/>
                                      </p:to>
                                    </p:set>
                                    <p:anim calcmode="lin" valueType="num">
                                      <p:cBhvr additive="base">
                                        <p:cTn id="10" dur="500"/>
                                        <p:tgtEl>
                                          <p:spTgt spid="248"/>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251"/>
                                        </p:tgtEl>
                                        <p:attrNameLst>
                                          <p:attrName>style.visibility</p:attrName>
                                        </p:attrNameLst>
                                      </p:cBhvr>
                                      <p:to>
                                        <p:strVal val="visible"/>
                                      </p:to>
                                    </p:set>
                                    <p:anim calcmode="lin" valueType="num">
                                      <p:cBhvr additive="base">
                                        <p:cTn id="13" dur="500"/>
                                        <p:tgtEl>
                                          <p:spTgt spid="251"/>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250"/>
                                        </p:tgtEl>
                                        <p:attrNameLst>
                                          <p:attrName>style.visibility</p:attrName>
                                        </p:attrNameLst>
                                      </p:cBhvr>
                                      <p:to>
                                        <p:strVal val="visible"/>
                                      </p:to>
                                    </p:set>
                                    <p:anim calcmode="lin" valueType="num">
                                      <p:cBhvr additive="base">
                                        <p:cTn id="16" dur="500"/>
                                        <p:tgtEl>
                                          <p:spTgt spid="25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7"/>
          <p:cNvSpPr/>
          <p:nvPr/>
        </p:nvSpPr>
        <p:spPr>
          <a:xfrm>
            <a:off x="0" y="188914"/>
            <a:ext cx="9144000" cy="539751"/>
          </a:xfrm>
          <a:prstGeom prst="rect">
            <a:avLst/>
          </a:prstGeom>
          <a:solidFill>
            <a:srgbClr val="339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000"/>
              <a:buFont typeface="Arial"/>
              <a:buNone/>
            </a:pPr>
            <a:r>
              <a:rPr lang="en-US" sz="3000" b="0" i="0" u="none" strike="noStrike" cap="none">
                <a:solidFill>
                  <a:srgbClr val="FFFFFF"/>
                </a:solidFill>
                <a:latin typeface="Arial Black"/>
                <a:ea typeface="Arial Black"/>
                <a:cs typeface="Arial Black"/>
                <a:sym typeface="Arial Black"/>
              </a:rPr>
              <a:t>CARD Mutually Reinforcing Institutions</a:t>
            </a:r>
            <a:endParaRPr sz="3000" b="0" i="0" u="none" strike="noStrike" cap="none">
              <a:solidFill>
                <a:srgbClr val="FFFFFF"/>
              </a:solidFill>
              <a:latin typeface="Arial Black"/>
              <a:ea typeface="Arial Black"/>
              <a:cs typeface="Arial Black"/>
              <a:sym typeface="Arial Black"/>
            </a:endParaRPr>
          </a:p>
        </p:txBody>
      </p:sp>
      <p:sp>
        <p:nvSpPr>
          <p:cNvPr id="73" name="Google Shape;73;p17"/>
          <p:cNvSpPr txBox="1"/>
          <p:nvPr/>
        </p:nvSpPr>
        <p:spPr>
          <a:xfrm>
            <a:off x="367352" y="2876550"/>
            <a:ext cx="8077200" cy="28384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0" i="0" u="none" strike="noStrike" cap="none">
                <a:solidFill>
                  <a:schemeClr val="dk1"/>
                </a:solidFill>
                <a:latin typeface="Calibri"/>
                <a:ea typeface="Calibri"/>
                <a:cs typeface="Calibri"/>
                <a:sym typeface="Calibri"/>
              </a:rPr>
              <a:t>CARD was established on December 1986 with only a </a:t>
            </a:r>
            <a:r>
              <a:rPr lang="en-US" sz="3000" b="1" i="0" u="none" strike="noStrike" cap="none">
                <a:solidFill>
                  <a:schemeClr val="dk1"/>
                </a:solidFill>
                <a:latin typeface="Calibri"/>
                <a:ea typeface="Calibri"/>
                <a:cs typeface="Calibri"/>
                <a:sym typeface="Calibri"/>
              </a:rPr>
              <a:t>20 peso bill </a:t>
            </a:r>
            <a:r>
              <a:rPr lang="en-US" sz="3000" b="0" i="0" u="none" strike="noStrike" cap="none">
                <a:solidFill>
                  <a:schemeClr val="dk1"/>
                </a:solidFill>
                <a:latin typeface="Calibri"/>
                <a:ea typeface="Calibri"/>
                <a:cs typeface="Calibri"/>
                <a:sym typeface="Calibri"/>
              </a:rPr>
              <a:t>and an </a:t>
            </a:r>
            <a:r>
              <a:rPr lang="en-US" sz="3000" b="1" i="0" u="none" strike="noStrike" cap="none">
                <a:solidFill>
                  <a:schemeClr val="dk1"/>
                </a:solidFill>
                <a:latin typeface="Calibri"/>
                <a:ea typeface="Calibri"/>
                <a:cs typeface="Calibri"/>
                <a:sym typeface="Calibri"/>
              </a:rPr>
              <a:t>old typewriter</a:t>
            </a:r>
            <a:r>
              <a:rPr lang="en-US" sz="3000" b="0" i="0" u="none" strike="noStrike" cap="none">
                <a:solidFill>
                  <a:schemeClr val="dk1"/>
                </a:solidFill>
                <a:latin typeface="Calibri"/>
                <a:ea typeface="Calibri"/>
                <a:cs typeface="Calibri"/>
                <a:sym typeface="Calibri"/>
              </a:rPr>
              <a:t>. After thirty years, CARD has grown into a group of </a:t>
            </a:r>
            <a:endParaRPr sz="30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r>
              <a:rPr lang="en-US" sz="3000" b="1" i="0" u="none" strike="noStrike" cap="none">
                <a:solidFill>
                  <a:schemeClr val="dk1"/>
                </a:solidFill>
                <a:latin typeface="Calibri"/>
                <a:ea typeface="Calibri"/>
                <a:cs typeface="Calibri"/>
                <a:sym typeface="Calibri"/>
              </a:rPr>
              <a:t>21 mutually reinforcing institutions</a:t>
            </a:r>
            <a:r>
              <a:rPr lang="en-US" sz="3000" b="0" i="0" u="none" strike="noStrike" cap="none">
                <a:solidFill>
                  <a:schemeClr val="dk1"/>
                </a:solidFill>
                <a:latin typeface="Calibri"/>
                <a:ea typeface="Calibri"/>
                <a:cs typeface="Calibri"/>
                <a:sym typeface="Calibri"/>
              </a:rPr>
              <a:t> driven by its passion to eradicate poverty. </a:t>
            </a:r>
            <a:endParaRPr sz="30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endParaRPr sz="3000" b="0" i="0" u="none" strike="noStrike" cap="none">
              <a:solidFill>
                <a:schemeClr val="dk1"/>
              </a:solidFill>
              <a:latin typeface="Calibri"/>
              <a:ea typeface="Calibri"/>
              <a:cs typeface="Calibri"/>
              <a:sym typeface="Calibri"/>
            </a:endParaRPr>
          </a:p>
        </p:txBody>
      </p:sp>
      <p:pic>
        <p:nvPicPr>
          <p:cNvPr id="74" name="Google Shape;74;p17" descr="C:\Users\admin\Desktop\20o.jpg"/>
          <p:cNvPicPr preferRelativeResize="0"/>
          <p:nvPr/>
        </p:nvPicPr>
        <p:blipFill rotWithShape="1">
          <a:blip r:embed="rId3">
            <a:alphaModFix/>
          </a:blip>
          <a:srcRect/>
          <a:stretch/>
        </p:blipFill>
        <p:spPr>
          <a:xfrm>
            <a:off x="762000" y="1066800"/>
            <a:ext cx="3629025" cy="1524000"/>
          </a:xfrm>
          <a:prstGeom prst="rect">
            <a:avLst/>
          </a:prstGeom>
          <a:noFill/>
          <a:ln>
            <a:noFill/>
          </a:ln>
        </p:spPr>
      </p:pic>
      <p:pic>
        <p:nvPicPr>
          <p:cNvPr id="75" name="Google Shape;75;p17"/>
          <p:cNvPicPr preferRelativeResize="0"/>
          <p:nvPr/>
        </p:nvPicPr>
        <p:blipFill rotWithShape="1">
          <a:blip r:embed="rId4">
            <a:alphaModFix/>
          </a:blip>
          <a:srcRect/>
          <a:stretch/>
        </p:blipFill>
        <p:spPr>
          <a:xfrm>
            <a:off x="4800600" y="990600"/>
            <a:ext cx="2879725" cy="16271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500"/>
                                        <p:tgtEl>
                                          <p:spTgt spid="74"/>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 calcmode="lin" valueType="num">
                                      <p:cBhvr additive="base">
                                        <p:cTn id="10" dur="500"/>
                                        <p:tgtEl>
                                          <p:spTgt spid="75"/>
                                        </p:tgtEl>
                                        <p:attrNameLst>
                                          <p:attrName>ppt_x</p:attrName>
                                        </p:attrNameLst>
                                      </p:cBhvr>
                                      <p:tavLst>
                                        <p:tav tm="0">
                                          <p:val>
                                            <p:strVal val="#ppt_x+1"/>
                                          </p:val>
                                        </p:tav>
                                        <p:tav tm="100000">
                                          <p:val>
                                            <p:strVal val="#ppt_x"/>
                                          </p:val>
                                        </p:tav>
                                      </p:tavLst>
                                    </p:anim>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73"/>
                                        </p:tgtEl>
                                        <p:attrNameLst>
                                          <p:attrName>style.visibility</p:attrName>
                                        </p:attrNameLst>
                                      </p:cBhvr>
                                      <p:to>
                                        <p:strVal val="visible"/>
                                      </p:to>
                                    </p:set>
                                    <p:anim calcmode="lin" valueType="num">
                                      <p:cBhvr additive="base">
                                        <p:cTn id="14" dur="500"/>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5"/>
          <p:cNvSpPr/>
          <p:nvPr/>
        </p:nvSpPr>
        <p:spPr>
          <a:xfrm>
            <a:off x="0" y="152400"/>
            <a:ext cx="9144000" cy="539750"/>
          </a:xfrm>
          <a:prstGeom prst="rect">
            <a:avLst/>
          </a:prstGeom>
          <a:solidFill>
            <a:srgbClr val="339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000"/>
              <a:buFont typeface="Arial"/>
              <a:buNone/>
            </a:pPr>
            <a:r>
              <a:rPr lang="en-US" sz="3000">
                <a:solidFill>
                  <a:srgbClr val="FFFFFF"/>
                </a:solidFill>
                <a:latin typeface="Arial Black"/>
                <a:ea typeface="Arial Black"/>
                <a:cs typeface="Arial Black"/>
                <a:sym typeface="Arial Black"/>
              </a:rPr>
              <a:t>Community Development Programs</a:t>
            </a:r>
            <a:endParaRPr/>
          </a:p>
        </p:txBody>
      </p:sp>
      <p:sp>
        <p:nvSpPr>
          <p:cNvPr id="257" name="Google Shape;257;p35"/>
          <p:cNvSpPr txBox="1"/>
          <p:nvPr/>
        </p:nvSpPr>
        <p:spPr>
          <a:xfrm>
            <a:off x="4267200" y="1219200"/>
            <a:ext cx="4572000" cy="555228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2000"/>
              <a:buFont typeface="Arial"/>
              <a:buNone/>
            </a:pPr>
            <a:r>
              <a:rPr lang="en-US" sz="2000" b="1">
                <a:solidFill>
                  <a:schemeClr val="dk1"/>
                </a:solidFill>
                <a:latin typeface="Calibri"/>
                <a:ea typeface="Calibri"/>
                <a:cs typeface="Calibri"/>
                <a:sym typeface="Calibri"/>
              </a:rPr>
              <a:t>Health Program</a:t>
            </a:r>
            <a:endParaRPr sz="1800">
              <a:solidFill>
                <a:schemeClr val="dk1"/>
              </a:solidFill>
              <a:latin typeface="Calibri"/>
              <a:ea typeface="Calibri"/>
              <a:cs typeface="Calibri"/>
              <a:sym typeface="Calibri"/>
            </a:endParaRPr>
          </a:p>
          <a:p>
            <a:pPr marL="0" marR="0" lvl="0" indent="0" algn="just" rtl="0">
              <a:spcBef>
                <a:spcPts val="360"/>
              </a:spcBef>
              <a:spcAft>
                <a:spcPts val="0"/>
              </a:spcAft>
              <a:buClr>
                <a:schemeClr val="dk1"/>
              </a:buClr>
              <a:buSzPts val="1800"/>
              <a:buFont typeface="Arial"/>
              <a:buNone/>
            </a:pPr>
            <a:r>
              <a:rPr lang="en-US" sz="1800">
                <a:solidFill>
                  <a:schemeClr val="dk1"/>
                </a:solidFill>
                <a:latin typeface="Calibri"/>
                <a:ea typeface="Calibri"/>
                <a:cs typeface="Calibri"/>
                <a:sym typeface="Calibri"/>
              </a:rPr>
              <a:t>In eradicating poverty, we must also eradicate possible causes of health problems. Through the Microfinance and Health Protection Program (MaHP), CARD MRI contributes to the communities by providing access to health services bringing medical practitioners closer to the economically-challenged so that they can avail quality services for free or at a reasonably low price.</a:t>
            </a:r>
            <a:endParaRPr/>
          </a:p>
          <a:p>
            <a:pPr marL="0" marR="0" lvl="0" indent="0" algn="l" rtl="0">
              <a:spcBef>
                <a:spcPts val="36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0" marR="0" lvl="0" indent="0" algn="just" rtl="0">
              <a:spcBef>
                <a:spcPts val="360"/>
              </a:spcBef>
              <a:spcAft>
                <a:spcPts val="0"/>
              </a:spcAft>
              <a:buClr>
                <a:schemeClr val="dk1"/>
              </a:buClr>
              <a:buSzPts val="1800"/>
              <a:buFont typeface="Arial"/>
              <a:buNone/>
            </a:pPr>
            <a:r>
              <a:rPr lang="en-US" sz="1800">
                <a:solidFill>
                  <a:schemeClr val="dk1"/>
                </a:solidFill>
                <a:latin typeface="Calibri"/>
                <a:ea typeface="Calibri"/>
                <a:cs typeface="Calibri"/>
                <a:sym typeface="Calibri"/>
              </a:rPr>
              <a:t>MaHP also works in close coordination with BotiCARD Inc., CARD MRI’s Generic Pharmacy, to provide our members, staff, and the general public with affordable and quality medicines.</a:t>
            </a:r>
            <a:endParaRPr/>
          </a:p>
          <a:p>
            <a:pPr marL="0" marR="0" lvl="0" indent="0" algn="just" rtl="0">
              <a:spcBef>
                <a:spcPts val="0"/>
              </a:spcBef>
              <a:spcAft>
                <a:spcPts val="0"/>
              </a:spcAft>
              <a:buClr>
                <a:schemeClr val="dk1"/>
              </a:buClr>
              <a:buSzPts val="1800"/>
              <a:buFont typeface="Arial"/>
              <a:buNone/>
            </a:pPr>
            <a:endParaRPr sz="1800" b="1">
              <a:solidFill>
                <a:schemeClr val="dk1"/>
              </a:solidFill>
              <a:latin typeface="Calibri"/>
              <a:ea typeface="Calibri"/>
              <a:cs typeface="Calibri"/>
              <a:sym typeface="Calibri"/>
            </a:endParaRPr>
          </a:p>
          <a:p>
            <a:pPr marL="0" marR="0" lvl="0" indent="0" algn="just" rtl="0">
              <a:spcBef>
                <a:spcPts val="0"/>
              </a:spcBef>
              <a:spcAft>
                <a:spcPts val="0"/>
              </a:spcAft>
              <a:buClr>
                <a:schemeClr val="dk1"/>
              </a:buClr>
              <a:buSzPts val="1800"/>
              <a:buFont typeface="Arial"/>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marL="0" marR="0" lvl="0" indent="0" algn="just" rtl="0">
              <a:spcBef>
                <a:spcPts val="0"/>
              </a:spcBef>
              <a:spcAft>
                <a:spcPts val="0"/>
              </a:spcAft>
              <a:buClr>
                <a:schemeClr val="dk1"/>
              </a:buClr>
              <a:buSzPts val="1800"/>
              <a:buFont typeface="Arial"/>
              <a:buNone/>
            </a:pPr>
            <a:endParaRPr sz="1800" b="1">
              <a:solidFill>
                <a:schemeClr val="dk1"/>
              </a:solidFill>
              <a:latin typeface="Calibri"/>
              <a:ea typeface="Calibri"/>
              <a:cs typeface="Calibri"/>
              <a:sym typeface="Calibri"/>
            </a:endParaRPr>
          </a:p>
          <a:p>
            <a:pPr marL="0" marR="0" lvl="0" indent="0" algn="just"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pic>
        <p:nvPicPr>
          <p:cNvPr id="258" name="Google Shape;258;p35"/>
          <p:cNvPicPr preferRelativeResize="0"/>
          <p:nvPr/>
        </p:nvPicPr>
        <p:blipFill rotWithShape="1">
          <a:blip r:embed="rId3">
            <a:alphaModFix/>
          </a:blip>
          <a:srcRect/>
          <a:stretch/>
        </p:blipFill>
        <p:spPr>
          <a:xfrm>
            <a:off x="347015" y="3379501"/>
            <a:ext cx="3691585" cy="2564099"/>
          </a:xfrm>
          <a:prstGeom prst="rect">
            <a:avLst/>
          </a:prstGeom>
          <a:noFill/>
          <a:ln>
            <a:noFill/>
          </a:ln>
        </p:spPr>
      </p:pic>
      <p:pic>
        <p:nvPicPr>
          <p:cNvPr id="259" name="Google Shape;259;p35"/>
          <p:cNvPicPr preferRelativeResize="0"/>
          <p:nvPr/>
        </p:nvPicPr>
        <p:blipFill rotWithShape="1">
          <a:blip r:embed="rId4">
            <a:alphaModFix/>
          </a:blip>
          <a:srcRect t="6094" r="8122"/>
          <a:stretch/>
        </p:blipFill>
        <p:spPr>
          <a:xfrm>
            <a:off x="350040" y="1016670"/>
            <a:ext cx="3690072" cy="2412330"/>
          </a:xfrm>
          <a:prstGeom prst="rect">
            <a:avLst/>
          </a:prstGeom>
          <a:noFill/>
          <a:ln>
            <a:noFill/>
          </a:ln>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6"/>
          <p:cNvSpPr/>
          <p:nvPr/>
        </p:nvSpPr>
        <p:spPr>
          <a:xfrm>
            <a:off x="0" y="152400"/>
            <a:ext cx="9144000" cy="539750"/>
          </a:xfrm>
          <a:prstGeom prst="rect">
            <a:avLst/>
          </a:prstGeom>
          <a:solidFill>
            <a:srgbClr val="339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000"/>
              <a:buFont typeface="Arial"/>
              <a:buNone/>
            </a:pPr>
            <a:r>
              <a:rPr lang="en-US" sz="3000">
                <a:solidFill>
                  <a:srgbClr val="FFFFFF"/>
                </a:solidFill>
                <a:latin typeface="Arial Black"/>
                <a:ea typeface="Arial Black"/>
                <a:cs typeface="Arial Black"/>
                <a:sym typeface="Arial Black"/>
              </a:rPr>
              <a:t>Community Development Programs</a:t>
            </a:r>
            <a:endParaRPr/>
          </a:p>
        </p:txBody>
      </p:sp>
      <p:sp>
        <p:nvSpPr>
          <p:cNvPr id="265" name="Google Shape;265;p36"/>
          <p:cNvSpPr txBox="1"/>
          <p:nvPr/>
        </p:nvSpPr>
        <p:spPr>
          <a:xfrm>
            <a:off x="4114800" y="1371600"/>
            <a:ext cx="4572000" cy="3477875"/>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2000"/>
              <a:buFont typeface="Arial"/>
              <a:buNone/>
            </a:pPr>
            <a:r>
              <a:rPr lang="en-US" sz="2000" b="1">
                <a:solidFill>
                  <a:schemeClr val="dk1"/>
                </a:solidFill>
                <a:latin typeface="Calibri"/>
                <a:ea typeface="Calibri"/>
                <a:cs typeface="Calibri"/>
                <a:sym typeface="Calibri"/>
              </a:rPr>
              <a:t>Disaster Management Program</a:t>
            </a:r>
            <a:endParaRPr/>
          </a:p>
          <a:p>
            <a:pPr marL="0" marR="0" lvl="0" indent="0" algn="just" rtl="0">
              <a:spcBef>
                <a:spcPts val="0"/>
              </a:spcBef>
              <a:spcAft>
                <a:spcPts val="0"/>
              </a:spcAft>
              <a:buClr>
                <a:schemeClr val="dk1"/>
              </a:buClr>
              <a:buSzPts val="2000"/>
              <a:buFont typeface="Arial"/>
              <a:buNone/>
            </a:pPr>
            <a:endParaRPr sz="2000">
              <a:solidFill>
                <a:schemeClr val="dk1"/>
              </a:solidFill>
              <a:latin typeface="Calibri"/>
              <a:ea typeface="Calibri"/>
              <a:cs typeface="Calibri"/>
              <a:sym typeface="Calibri"/>
            </a:endParaRPr>
          </a:p>
          <a:p>
            <a:pPr marL="0" marR="0" lvl="0" indent="0" algn="just" rtl="0">
              <a:spcBef>
                <a:spcPts val="0"/>
              </a:spcBef>
              <a:spcAft>
                <a:spcPts val="0"/>
              </a:spcAft>
              <a:buClr>
                <a:schemeClr val="dk1"/>
              </a:buClr>
              <a:buSzPts val="2000"/>
              <a:buFont typeface="Arial"/>
              <a:buNone/>
            </a:pPr>
            <a:r>
              <a:rPr lang="en-US" sz="2000">
                <a:solidFill>
                  <a:schemeClr val="dk1"/>
                </a:solidFill>
                <a:latin typeface="Calibri"/>
                <a:ea typeface="Calibri"/>
                <a:cs typeface="Calibri"/>
                <a:sym typeface="Calibri"/>
              </a:rPr>
              <a:t>Through the CARD MRI Disaster Relief Assistance Program (CDRAP), clients and staff are provided with relief assistance in times of disaster. </a:t>
            </a:r>
            <a:endParaRPr/>
          </a:p>
          <a:p>
            <a:pPr marL="0" marR="0" lvl="0" indent="0" algn="just" rtl="0">
              <a:spcBef>
                <a:spcPts val="0"/>
              </a:spcBef>
              <a:spcAft>
                <a:spcPts val="0"/>
              </a:spcAft>
              <a:buClr>
                <a:schemeClr val="dk1"/>
              </a:buClr>
              <a:buSzPts val="2000"/>
              <a:buFont typeface="Arial"/>
              <a:buNone/>
            </a:pPr>
            <a:endParaRPr sz="2000">
              <a:solidFill>
                <a:schemeClr val="dk1"/>
              </a:solidFill>
              <a:latin typeface="Calibri"/>
              <a:ea typeface="Calibri"/>
              <a:cs typeface="Calibri"/>
              <a:sym typeface="Calibri"/>
            </a:endParaRPr>
          </a:p>
          <a:p>
            <a:pPr marL="0" marR="0" lvl="0" indent="0" algn="just" rtl="0">
              <a:spcBef>
                <a:spcPts val="0"/>
              </a:spcBef>
              <a:spcAft>
                <a:spcPts val="0"/>
              </a:spcAft>
              <a:buClr>
                <a:schemeClr val="dk1"/>
              </a:buClr>
              <a:buSzPts val="2000"/>
              <a:buFont typeface="Arial"/>
              <a:buNone/>
            </a:pPr>
            <a:r>
              <a:rPr lang="en-US" sz="2000">
                <a:solidFill>
                  <a:schemeClr val="dk1"/>
                </a:solidFill>
                <a:latin typeface="Calibri"/>
                <a:ea typeface="Calibri"/>
                <a:cs typeface="Calibri"/>
                <a:sym typeface="Calibri"/>
              </a:rPr>
              <a:t>To date, more than 1.5 million families nationwide have been assisted through CARD MRI’s relief operations.</a:t>
            </a:r>
            <a:endParaRPr sz="2000" b="1">
              <a:solidFill>
                <a:schemeClr val="dk1"/>
              </a:solidFill>
              <a:latin typeface="Calibri"/>
              <a:ea typeface="Calibri"/>
              <a:cs typeface="Calibri"/>
              <a:sym typeface="Calibri"/>
            </a:endParaRPr>
          </a:p>
          <a:p>
            <a:pPr marL="0" marR="0" lvl="0" indent="0" algn="just" rtl="0">
              <a:spcBef>
                <a:spcPts val="0"/>
              </a:spcBef>
              <a:spcAft>
                <a:spcPts val="0"/>
              </a:spcAft>
              <a:buClr>
                <a:schemeClr val="dk1"/>
              </a:buClr>
              <a:buSzPts val="2000"/>
              <a:buFont typeface="Arial"/>
              <a:buNone/>
            </a:pPr>
            <a:endParaRPr sz="2000" b="1">
              <a:solidFill>
                <a:schemeClr val="dk1"/>
              </a:solidFill>
              <a:latin typeface="Calibri"/>
              <a:ea typeface="Calibri"/>
              <a:cs typeface="Calibri"/>
              <a:sym typeface="Calibri"/>
            </a:endParaRPr>
          </a:p>
        </p:txBody>
      </p:sp>
      <p:pic>
        <p:nvPicPr>
          <p:cNvPr id="266" name="Google Shape;266;p36"/>
          <p:cNvPicPr preferRelativeResize="0"/>
          <p:nvPr/>
        </p:nvPicPr>
        <p:blipFill rotWithShape="1">
          <a:blip r:embed="rId3">
            <a:alphaModFix/>
          </a:blip>
          <a:srcRect/>
          <a:stretch/>
        </p:blipFill>
        <p:spPr>
          <a:xfrm>
            <a:off x="381000" y="1092200"/>
            <a:ext cx="3505200" cy="2336800"/>
          </a:xfrm>
          <a:prstGeom prst="rect">
            <a:avLst/>
          </a:prstGeom>
          <a:noFill/>
          <a:ln>
            <a:noFill/>
          </a:ln>
        </p:spPr>
      </p:pic>
      <p:pic>
        <p:nvPicPr>
          <p:cNvPr id="267" name="Google Shape;267;p36"/>
          <p:cNvPicPr preferRelativeResize="0"/>
          <p:nvPr/>
        </p:nvPicPr>
        <p:blipFill rotWithShape="1">
          <a:blip r:embed="rId4">
            <a:alphaModFix/>
          </a:blip>
          <a:srcRect/>
          <a:stretch/>
        </p:blipFill>
        <p:spPr>
          <a:xfrm>
            <a:off x="381000" y="3429000"/>
            <a:ext cx="3505200" cy="2325566"/>
          </a:xfrm>
          <a:prstGeom prst="rect">
            <a:avLst/>
          </a:prstGeom>
          <a:noFill/>
          <a:ln>
            <a:noFill/>
          </a:ln>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7"/>
          <p:cNvSpPr/>
          <p:nvPr/>
        </p:nvSpPr>
        <p:spPr>
          <a:xfrm>
            <a:off x="0" y="188914"/>
            <a:ext cx="9144000" cy="1030287"/>
          </a:xfrm>
          <a:prstGeom prst="rect">
            <a:avLst/>
          </a:prstGeom>
          <a:solidFill>
            <a:srgbClr val="339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5000"/>
              <a:buFont typeface="Arial"/>
              <a:buNone/>
            </a:pPr>
            <a:r>
              <a:rPr lang="en-US" sz="5000">
                <a:solidFill>
                  <a:srgbClr val="FFFFFF"/>
                </a:solidFill>
                <a:latin typeface="Arial Black"/>
                <a:ea typeface="Arial Black"/>
                <a:cs typeface="Arial Black"/>
                <a:sym typeface="Arial Black"/>
              </a:rPr>
              <a:t>CARD MRI At-a-Glance</a:t>
            </a:r>
            <a:endParaRPr sz="5000">
              <a:solidFill>
                <a:srgbClr val="FFFFFF"/>
              </a:solidFill>
              <a:latin typeface="Arial Black"/>
              <a:ea typeface="Arial Black"/>
              <a:cs typeface="Arial Black"/>
              <a:sym typeface="Arial Black"/>
            </a:endParaRPr>
          </a:p>
        </p:txBody>
      </p:sp>
      <p:sp>
        <p:nvSpPr>
          <p:cNvPr id="273" name="Google Shape;273;p37"/>
          <p:cNvSpPr/>
          <p:nvPr/>
        </p:nvSpPr>
        <p:spPr>
          <a:xfrm>
            <a:off x="173182" y="1870365"/>
            <a:ext cx="7399282" cy="1225659"/>
          </a:xfrm>
          <a:prstGeom prst="rect">
            <a:avLst/>
          </a:prstGeom>
          <a:noFill/>
          <a:ln>
            <a:noFill/>
          </a:ln>
        </p:spPr>
        <p:txBody>
          <a:bodyPr spcFirstLastPara="1" wrap="square" lIns="91425" tIns="45700" rIns="91425" bIns="45700" anchor="ctr" anchorCtr="0">
            <a:noAutofit/>
          </a:bodyPr>
          <a:lstStyle/>
          <a:p>
            <a:pPr lvl="0">
              <a:buClr>
                <a:schemeClr val="dk1"/>
              </a:buClr>
              <a:buSzPts val="3000"/>
            </a:pPr>
            <a:r>
              <a:rPr lang="en-US" sz="3000" b="1" dirty="0">
                <a:solidFill>
                  <a:schemeClr val="tx1"/>
                </a:solidFill>
                <a:latin typeface="Calibri"/>
                <a:ea typeface="Calibri"/>
                <a:cs typeface="Calibri"/>
                <a:sym typeface="Calibri"/>
              </a:rPr>
              <a:t>Number of Clients Served: </a:t>
            </a:r>
            <a:r>
              <a:rPr lang="en-US" sz="3000" dirty="0" smtClean="0">
                <a:solidFill>
                  <a:schemeClr val="tx1"/>
                </a:solidFill>
                <a:latin typeface="Calibri"/>
                <a:ea typeface="Calibri"/>
                <a:cs typeface="Calibri"/>
                <a:sym typeface="Calibri"/>
              </a:rPr>
              <a:t>7,010,778</a:t>
            </a:r>
          </a:p>
          <a:p>
            <a:pPr lvl="0">
              <a:buClr>
                <a:schemeClr val="dk1"/>
              </a:buClr>
              <a:buSzPts val="3000"/>
            </a:pPr>
            <a:r>
              <a:rPr lang="en-US" sz="3000" b="1" dirty="0" smtClean="0">
                <a:solidFill>
                  <a:schemeClr val="tx1"/>
                </a:solidFill>
                <a:latin typeface="Calibri"/>
                <a:ea typeface="Calibri"/>
                <a:cs typeface="Calibri"/>
                <a:sym typeface="Calibri"/>
              </a:rPr>
              <a:t>Number of Insured Individuals: </a:t>
            </a:r>
            <a:r>
              <a:rPr lang="en-US" sz="2800" dirty="0">
                <a:solidFill>
                  <a:schemeClr val="tx1"/>
                </a:solidFill>
                <a:latin typeface="Calibri"/>
                <a:ea typeface="Calibri"/>
                <a:cs typeface="Calibri"/>
                <a:sym typeface="Calibri"/>
              </a:rPr>
              <a:t> </a:t>
            </a:r>
            <a:r>
              <a:rPr lang="en-US" sz="2800" dirty="0" smtClean="0">
                <a:solidFill>
                  <a:schemeClr val="tx1"/>
                </a:solidFill>
                <a:latin typeface="Calibri"/>
                <a:ea typeface="Calibri"/>
                <a:cs typeface="Calibri"/>
                <a:sym typeface="Calibri"/>
              </a:rPr>
              <a:t>26,952,125</a:t>
            </a:r>
            <a:endParaRPr lang="en-US" sz="2800" dirty="0">
              <a:solidFill>
                <a:schemeClr val="tx1"/>
              </a:solidFill>
              <a:latin typeface="Calibri"/>
              <a:ea typeface="Calibri"/>
              <a:cs typeface="Calibri"/>
              <a:sym typeface="Calibri"/>
            </a:endParaRPr>
          </a:p>
        </p:txBody>
      </p:sp>
      <p:sp>
        <p:nvSpPr>
          <p:cNvPr id="274" name="Google Shape;274;p37"/>
          <p:cNvSpPr/>
          <p:nvPr/>
        </p:nvSpPr>
        <p:spPr>
          <a:xfrm>
            <a:off x="0" y="3200400"/>
            <a:ext cx="8991600" cy="2308324"/>
          </a:xfrm>
          <a:prstGeom prst="rect">
            <a:avLst/>
          </a:prstGeom>
          <a:noFill/>
          <a:ln>
            <a:noFill/>
          </a:ln>
        </p:spPr>
        <p:txBody>
          <a:bodyPr spcFirstLastPara="1" wrap="square" lIns="91425" tIns="45700" rIns="91425" bIns="45700" anchor="t" anchorCtr="0">
            <a:noAutofit/>
          </a:bodyPr>
          <a:lstStyle/>
          <a:p>
            <a:pPr marL="457200" lvl="1">
              <a:buClr>
                <a:schemeClr val="dk1"/>
              </a:buClr>
              <a:buSzPts val="1800"/>
            </a:pPr>
            <a:r>
              <a:rPr lang="en-US" sz="1800" b="1" i="0" u="none" strike="noStrike" cap="none" dirty="0">
                <a:solidFill>
                  <a:schemeClr val="tx1"/>
                </a:solidFill>
                <a:latin typeface="Calibri"/>
                <a:ea typeface="Calibri"/>
                <a:cs typeface="Calibri"/>
                <a:sym typeface="Calibri"/>
              </a:rPr>
              <a:t>Clients (Incl. Savers):</a:t>
            </a:r>
            <a:r>
              <a:rPr lang="en-US" sz="1800" b="0" i="0" u="none" strike="noStrike" cap="none" dirty="0">
                <a:solidFill>
                  <a:schemeClr val="tx1"/>
                </a:solidFill>
                <a:latin typeface="Calibri"/>
                <a:ea typeface="Calibri"/>
                <a:cs typeface="Calibri"/>
                <a:sym typeface="Calibri"/>
              </a:rPr>
              <a:t> </a:t>
            </a:r>
            <a:r>
              <a:rPr lang="en-US" sz="1800" dirty="0">
                <a:solidFill>
                  <a:schemeClr val="tx1"/>
                </a:solidFill>
                <a:latin typeface="Calibri"/>
                <a:ea typeface="Calibri"/>
                <a:cs typeface="Calibri"/>
                <a:sym typeface="Calibri"/>
              </a:rPr>
              <a:t> </a:t>
            </a:r>
            <a:r>
              <a:rPr lang="en-US" sz="1800" dirty="0">
                <a:solidFill>
                  <a:schemeClr val="tx1"/>
                </a:solidFill>
                <a:latin typeface="Calibri"/>
                <a:ea typeface="Calibri"/>
                <a:cs typeface="Calibri"/>
                <a:sym typeface="Calibri"/>
              </a:rPr>
              <a:t>6,532,402 </a:t>
            </a:r>
            <a:r>
              <a:rPr lang="en-US" sz="1800" dirty="0" smtClean="0">
                <a:solidFill>
                  <a:schemeClr val="tx1"/>
                </a:solidFill>
                <a:latin typeface="Calibri"/>
                <a:ea typeface="Calibri"/>
                <a:cs typeface="Calibri"/>
                <a:sym typeface="Calibri"/>
              </a:rPr>
              <a:t>		</a:t>
            </a:r>
            <a:r>
              <a:rPr lang="en-US" sz="1800" b="1" i="0" u="none" strike="noStrike" cap="none" dirty="0" smtClean="0">
                <a:solidFill>
                  <a:schemeClr val="tx1"/>
                </a:solidFill>
                <a:latin typeface="Calibri"/>
                <a:ea typeface="Calibri"/>
                <a:cs typeface="Calibri"/>
                <a:sym typeface="Calibri"/>
              </a:rPr>
              <a:t>Staffing</a:t>
            </a:r>
            <a:r>
              <a:rPr lang="en-US" sz="1800" b="1" i="0" u="none" strike="noStrike" cap="none" dirty="0">
                <a:solidFill>
                  <a:schemeClr val="tx1"/>
                </a:solidFill>
                <a:latin typeface="Calibri"/>
                <a:ea typeface="Calibri"/>
                <a:cs typeface="Calibri"/>
                <a:sym typeface="Calibri"/>
              </a:rPr>
              <a:t>:</a:t>
            </a:r>
            <a:r>
              <a:rPr lang="en-US" sz="1800" b="0" i="0" u="none" strike="noStrike" cap="none" dirty="0">
                <a:solidFill>
                  <a:schemeClr val="tx1"/>
                </a:solidFill>
                <a:latin typeface="Calibri"/>
                <a:ea typeface="Calibri"/>
                <a:cs typeface="Calibri"/>
                <a:sym typeface="Calibri"/>
              </a:rPr>
              <a:t> </a:t>
            </a:r>
            <a:r>
              <a:rPr lang="en-US" sz="1800" dirty="0">
                <a:solidFill>
                  <a:schemeClr val="tx1"/>
                </a:solidFill>
                <a:latin typeface="Calibri"/>
                <a:ea typeface="Calibri"/>
                <a:cs typeface="Calibri"/>
                <a:sym typeface="Calibri"/>
              </a:rPr>
              <a:t> </a:t>
            </a:r>
            <a:r>
              <a:rPr lang="en-US" sz="1800" dirty="0" smtClean="0">
                <a:solidFill>
                  <a:schemeClr val="tx1"/>
                </a:solidFill>
                <a:latin typeface="Calibri"/>
                <a:ea typeface="Calibri"/>
                <a:cs typeface="Calibri"/>
                <a:sym typeface="Calibri"/>
              </a:rPr>
              <a:t>19,089 </a:t>
            </a:r>
            <a:endParaRPr lang="en-US" sz="1800" dirty="0">
              <a:solidFill>
                <a:schemeClr val="tx1"/>
              </a:solidFill>
              <a:latin typeface="Calibri"/>
              <a:ea typeface="Calibri"/>
              <a:cs typeface="Calibri"/>
              <a:sym typeface="Calibri"/>
            </a:endParaRPr>
          </a:p>
          <a:p>
            <a:pPr marL="457200" lvl="1">
              <a:buClr>
                <a:schemeClr val="dk1"/>
              </a:buClr>
              <a:buSzPts val="1800"/>
            </a:pPr>
            <a:r>
              <a:rPr lang="en-US" sz="1800" b="1" i="0" u="none" strike="noStrike" cap="none" dirty="0" smtClean="0">
                <a:solidFill>
                  <a:schemeClr val="tx1"/>
                </a:solidFill>
                <a:latin typeface="Calibri"/>
                <a:ea typeface="Calibri"/>
                <a:cs typeface="Calibri"/>
                <a:sym typeface="Calibri"/>
              </a:rPr>
              <a:t>Loan Clients:</a:t>
            </a:r>
            <a:r>
              <a:rPr lang="en-US" sz="1800" b="0" i="0" u="none" strike="noStrike" cap="none" dirty="0" smtClean="0">
                <a:solidFill>
                  <a:schemeClr val="tx1"/>
                </a:solidFill>
                <a:latin typeface="Calibri"/>
                <a:ea typeface="Calibri"/>
                <a:cs typeface="Calibri"/>
                <a:sym typeface="Calibri"/>
              </a:rPr>
              <a:t> </a:t>
            </a:r>
            <a:r>
              <a:rPr lang="en-US" sz="1800" dirty="0" smtClean="0">
                <a:solidFill>
                  <a:schemeClr val="tx1"/>
                </a:solidFill>
                <a:latin typeface="Calibri"/>
                <a:ea typeface="Calibri"/>
                <a:cs typeface="Calibri"/>
                <a:sym typeface="Calibri"/>
              </a:rPr>
              <a:t> </a:t>
            </a:r>
            <a:r>
              <a:rPr lang="en-US" sz="1800" dirty="0">
                <a:solidFill>
                  <a:schemeClr val="tx1"/>
                </a:solidFill>
                <a:latin typeface="Calibri"/>
                <a:ea typeface="Calibri"/>
                <a:cs typeface="Calibri"/>
                <a:sym typeface="Calibri"/>
              </a:rPr>
              <a:t>3,499,471</a:t>
            </a:r>
            <a:r>
              <a:rPr lang="en-US" sz="1800" b="0" i="0" u="none" strike="noStrike" cap="none" dirty="0" smtClean="0">
                <a:solidFill>
                  <a:schemeClr val="tx1"/>
                </a:solidFill>
                <a:latin typeface="Calibri"/>
                <a:ea typeface="Calibri"/>
                <a:cs typeface="Calibri"/>
                <a:sym typeface="Calibri"/>
              </a:rPr>
              <a:t>               </a:t>
            </a:r>
            <a:r>
              <a:rPr lang="en-US" sz="1800" b="0" i="0" u="none" strike="noStrike" cap="none" dirty="0" smtClean="0">
                <a:solidFill>
                  <a:schemeClr val="tx1"/>
                </a:solidFill>
                <a:latin typeface="Calibri"/>
                <a:ea typeface="Calibri"/>
                <a:cs typeface="Calibri"/>
                <a:sym typeface="Calibri"/>
              </a:rPr>
              <a:t>		</a:t>
            </a:r>
            <a:r>
              <a:rPr lang="en-US" sz="1800" b="1" i="0" u="none" strike="noStrike" cap="none" dirty="0" smtClean="0">
                <a:solidFill>
                  <a:schemeClr val="tx1"/>
                </a:solidFill>
                <a:latin typeface="Calibri"/>
                <a:ea typeface="Calibri"/>
                <a:cs typeface="Calibri"/>
                <a:sym typeface="Calibri"/>
              </a:rPr>
              <a:t>Clients with </a:t>
            </a:r>
            <a:r>
              <a:rPr lang="en-US" sz="1800" b="1" i="0" u="none" strike="noStrike" cap="none" dirty="0" err="1" smtClean="0">
                <a:solidFill>
                  <a:schemeClr val="tx1"/>
                </a:solidFill>
                <a:latin typeface="Calibri"/>
                <a:ea typeface="Calibri"/>
                <a:cs typeface="Calibri"/>
                <a:sym typeface="Calibri"/>
              </a:rPr>
              <a:t>CwE</a:t>
            </a:r>
            <a:r>
              <a:rPr lang="en-US" sz="1800" b="1" i="0" u="none" strike="noStrike" cap="none" dirty="0" smtClean="0">
                <a:solidFill>
                  <a:schemeClr val="tx1"/>
                </a:solidFill>
                <a:latin typeface="Calibri"/>
                <a:ea typeface="Calibri"/>
                <a:cs typeface="Calibri"/>
                <a:sym typeface="Calibri"/>
              </a:rPr>
              <a:t>:</a:t>
            </a:r>
            <a:r>
              <a:rPr lang="en-US" sz="1800" b="0" i="0" u="none" strike="noStrike" cap="none" dirty="0" smtClean="0">
                <a:solidFill>
                  <a:schemeClr val="tx1"/>
                </a:solidFill>
                <a:latin typeface="Calibri"/>
                <a:ea typeface="Calibri"/>
                <a:cs typeface="Calibri"/>
                <a:sym typeface="Calibri"/>
              </a:rPr>
              <a:t> </a:t>
            </a:r>
            <a:r>
              <a:rPr lang="en-US" sz="1800" dirty="0" smtClean="0">
                <a:solidFill>
                  <a:schemeClr val="tx1"/>
                </a:solidFill>
                <a:latin typeface="Calibri"/>
                <a:ea typeface="Calibri"/>
                <a:cs typeface="Calibri"/>
                <a:sym typeface="Calibri"/>
              </a:rPr>
              <a:t>1,333,428</a:t>
            </a:r>
          </a:p>
          <a:p>
            <a:pPr marL="457200" lvl="1">
              <a:buClr>
                <a:schemeClr val="dk1"/>
              </a:buClr>
              <a:buSzPts val="1800"/>
            </a:pPr>
            <a:r>
              <a:rPr lang="en-US" sz="1800" b="1" i="0" u="none" strike="noStrike" cap="none" dirty="0" smtClean="0">
                <a:solidFill>
                  <a:schemeClr val="tx1"/>
                </a:solidFill>
                <a:latin typeface="Calibri"/>
                <a:ea typeface="Calibri"/>
                <a:cs typeface="Calibri"/>
                <a:sym typeface="Calibri"/>
              </a:rPr>
              <a:t>Loan Outstanding:</a:t>
            </a:r>
            <a:r>
              <a:rPr lang="en-US" sz="1800" b="0" i="0" u="none" strike="noStrike" cap="none" dirty="0" smtClean="0">
                <a:solidFill>
                  <a:schemeClr val="tx1"/>
                </a:solidFill>
                <a:latin typeface="Calibri"/>
                <a:ea typeface="Calibri"/>
                <a:cs typeface="Calibri"/>
                <a:sym typeface="Calibri"/>
              </a:rPr>
              <a:t> </a:t>
            </a:r>
            <a:r>
              <a:rPr lang="en-US" sz="1800" dirty="0" smtClean="0">
                <a:solidFill>
                  <a:schemeClr val="tx1"/>
                </a:solidFill>
                <a:latin typeface="Calibri"/>
                <a:ea typeface="Calibri"/>
                <a:cs typeface="Calibri"/>
                <a:sym typeface="Calibri"/>
              </a:rPr>
              <a:t> </a:t>
            </a:r>
            <a:r>
              <a:rPr lang="en-US" sz="1800" dirty="0" smtClean="0">
                <a:solidFill>
                  <a:schemeClr val="tx1"/>
                </a:solidFill>
                <a:latin typeface="Calibri"/>
                <a:ea typeface="Calibri"/>
                <a:cs typeface="Calibri"/>
                <a:sym typeface="Calibri"/>
              </a:rPr>
              <a:t>30,159,227,545</a:t>
            </a:r>
            <a:r>
              <a:rPr lang="en-US" sz="1800" b="0" i="0" u="none" strike="noStrike" cap="none" dirty="0" smtClean="0">
                <a:solidFill>
                  <a:schemeClr val="tx1"/>
                </a:solidFill>
                <a:latin typeface="Calibri"/>
                <a:ea typeface="Calibri"/>
                <a:cs typeface="Calibri"/>
                <a:sym typeface="Calibri"/>
              </a:rPr>
              <a:t>       	</a:t>
            </a:r>
            <a:r>
              <a:rPr lang="en-US" sz="1800" b="1" i="0" u="none" strike="noStrike" cap="none" dirty="0" smtClean="0">
                <a:solidFill>
                  <a:schemeClr val="tx1"/>
                </a:solidFill>
                <a:latin typeface="Calibri"/>
                <a:ea typeface="Calibri"/>
                <a:cs typeface="Calibri"/>
                <a:sym typeface="Calibri"/>
              </a:rPr>
              <a:t>Number of member stockholders: </a:t>
            </a:r>
            <a:r>
              <a:rPr lang="en-US" sz="1800" dirty="0">
                <a:solidFill>
                  <a:schemeClr val="tx1"/>
                </a:solidFill>
                <a:latin typeface="Calibri"/>
                <a:ea typeface="Calibri"/>
                <a:cs typeface="Calibri"/>
                <a:sym typeface="Calibri"/>
              </a:rPr>
              <a:t>121,924</a:t>
            </a:r>
            <a:r>
              <a:rPr lang="en-US" sz="1800" b="1" i="0" u="none" strike="noStrike" cap="none" dirty="0" smtClean="0">
                <a:solidFill>
                  <a:schemeClr val="tx1"/>
                </a:solidFill>
                <a:latin typeface="Calibri"/>
                <a:ea typeface="Calibri"/>
                <a:cs typeface="Calibri"/>
                <a:sym typeface="Calibri"/>
              </a:rPr>
              <a:t> </a:t>
            </a:r>
          </a:p>
          <a:p>
            <a:pPr marL="457200" lvl="1">
              <a:buClr>
                <a:schemeClr val="dk1"/>
              </a:buClr>
              <a:buSzPts val="1800"/>
            </a:pPr>
            <a:r>
              <a:rPr lang="en-US" sz="1800" b="1" i="0" u="none" strike="noStrike" cap="none" dirty="0" smtClean="0">
                <a:solidFill>
                  <a:schemeClr val="tx1"/>
                </a:solidFill>
                <a:latin typeface="Calibri"/>
                <a:ea typeface="Calibri"/>
                <a:cs typeface="Calibri"/>
                <a:sym typeface="Calibri"/>
              </a:rPr>
              <a:t>Savings</a:t>
            </a:r>
            <a:r>
              <a:rPr lang="en-US" sz="1800" b="1" i="0" u="none" strike="noStrike" cap="none" dirty="0" smtClean="0">
                <a:solidFill>
                  <a:schemeClr val="tx1"/>
                </a:solidFill>
                <a:latin typeface="Calibri"/>
                <a:ea typeface="Calibri"/>
                <a:cs typeface="Calibri"/>
                <a:sym typeface="Calibri"/>
              </a:rPr>
              <a:t>: </a:t>
            </a:r>
            <a:r>
              <a:rPr lang="en-US" sz="1800" dirty="0" smtClean="0">
                <a:solidFill>
                  <a:schemeClr val="tx1"/>
                </a:solidFill>
                <a:latin typeface="Calibri"/>
                <a:ea typeface="Calibri"/>
                <a:cs typeface="Calibri"/>
                <a:sym typeface="Calibri"/>
              </a:rPr>
              <a:t> </a:t>
            </a:r>
            <a:r>
              <a:rPr lang="en-US" sz="1800" dirty="0" smtClean="0">
                <a:solidFill>
                  <a:schemeClr val="tx1"/>
                </a:solidFill>
                <a:latin typeface="Calibri"/>
                <a:ea typeface="Calibri"/>
                <a:cs typeface="Calibri"/>
                <a:sym typeface="Calibri"/>
              </a:rPr>
              <a:t>24,338,696,493 </a:t>
            </a:r>
            <a:r>
              <a:rPr lang="en-US" sz="1800" b="0" i="0" u="none" strike="noStrike" cap="none" dirty="0" smtClean="0">
                <a:solidFill>
                  <a:schemeClr val="tx1"/>
                </a:solidFill>
                <a:latin typeface="Calibri"/>
                <a:ea typeface="Calibri"/>
                <a:cs typeface="Calibri"/>
                <a:sym typeface="Calibri"/>
              </a:rPr>
              <a:t>   </a:t>
            </a:r>
            <a:r>
              <a:rPr lang="en-US" sz="1800" b="0" i="0" u="none" strike="noStrike" cap="none" dirty="0" smtClean="0">
                <a:solidFill>
                  <a:schemeClr val="tx1"/>
                </a:solidFill>
                <a:latin typeface="Calibri"/>
                <a:ea typeface="Calibri"/>
                <a:cs typeface="Calibri"/>
                <a:sym typeface="Calibri"/>
              </a:rPr>
              <a:t>	                	</a:t>
            </a:r>
            <a:r>
              <a:rPr lang="en-US" sz="1800" b="1" i="0" u="none" strike="noStrike" cap="none" dirty="0" smtClean="0">
                <a:solidFill>
                  <a:schemeClr val="tx1"/>
                </a:solidFill>
                <a:latin typeface="Calibri"/>
                <a:ea typeface="Calibri"/>
                <a:cs typeface="Calibri"/>
                <a:sym typeface="Calibri"/>
              </a:rPr>
              <a:t>Scholarships granted:</a:t>
            </a:r>
            <a:r>
              <a:rPr lang="en-US" sz="1800" b="0" i="0" u="none" strike="noStrike" cap="none" dirty="0" smtClean="0">
                <a:solidFill>
                  <a:schemeClr val="tx1"/>
                </a:solidFill>
                <a:latin typeface="Calibri"/>
                <a:ea typeface="Calibri"/>
                <a:cs typeface="Calibri"/>
                <a:sym typeface="Calibri"/>
              </a:rPr>
              <a:t> </a:t>
            </a:r>
            <a:r>
              <a:rPr lang="en-US" sz="1800" dirty="0" smtClean="0">
                <a:solidFill>
                  <a:schemeClr val="tx1"/>
                </a:solidFill>
                <a:latin typeface="Calibri"/>
                <a:ea typeface="Calibri"/>
                <a:cs typeface="Calibri"/>
                <a:sym typeface="Calibri"/>
              </a:rPr>
              <a:t>15,756</a:t>
            </a:r>
            <a:endParaRPr lang="en-US" sz="1800" dirty="0" smtClean="0">
              <a:solidFill>
                <a:schemeClr val="tx1"/>
              </a:solidFill>
              <a:latin typeface="Calibri"/>
              <a:ea typeface="Calibri"/>
              <a:cs typeface="Calibri"/>
              <a:sym typeface="Calibri"/>
            </a:endParaRPr>
          </a:p>
          <a:p>
            <a:pPr marL="457200" lvl="1">
              <a:buClr>
                <a:schemeClr val="dk1"/>
              </a:buClr>
              <a:buSzPts val="1800"/>
            </a:pPr>
            <a:r>
              <a:rPr lang="en-US" sz="1800" b="1" i="0" u="none" strike="noStrike" cap="none" dirty="0" smtClean="0">
                <a:solidFill>
                  <a:schemeClr val="tx1"/>
                </a:solidFill>
                <a:latin typeface="Calibri"/>
                <a:ea typeface="Calibri"/>
                <a:cs typeface="Calibri"/>
                <a:sym typeface="Calibri"/>
              </a:rPr>
              <a:t>Repayment Rate:</a:t>
            </a:r>
            <a:r>
              <a:rPr lang="en-US" sz="1800" b="0" i="0" u="none" strike="noStrike" cap="none" dirty="0" smtClean="0">
                <a:solidFill>
                  <a:schemeClr val="tx1"/>
                </a:solidFill>
                <a:latin typeface="Calibri"/>
                <a:ea typeface="Calibri"/>
                <a:cs typeface="Calibri"/>
                <a:sym typeface="Calibri"/>
              </a:rPr>
              <a:t> </a:t>
            </a:r>
            <a:r>
              <a:rPr lang="en-US" sz="1800" dirty="0" smtClean="0">
                <a:solidFill>
                  <a:schemeClr val="tx1"/>
                </a:solidFill>
                <a:latin typeface="Calibri"/>
                <a:ea typeface="Calibri"/>
                <a:cs typeface="Calibri"/>
                <a:sym typeface="Calibri"/>
              </a:rPr>
              <a:t>99.21</a:t>
            </a:r>
            <a:r>
              <a:rPr lang="en-US" sz="1800" dirty="0">
                <a:solidFill>
                  <a:schemeClr val="tx1"/>
                </a:solidFill>
                <a:latin typeface="Calibri"/>
                <a:ea typeface="Calibri"/>
                <a:cs typeface="Calibri"/>
                <a:sym typeface="Calibri"/>
              </a:rPr>
              <a:t>%</a:t>
            </a:r>
            <a:r>
              <a:rPr lang="en-US" sz="1800" b="0" i="0" u="none" strike="noStrike" cap="none" dirty="0" smtClean="0">
                <a:solidFill>
                  <a:schemeClr val="tx1"/>
                </a:solidFill>
                <a:latin typeface="Calibri"/>
                <a:ea typeface="Calibri"/>
                <a:cs typeface="Calibri"/>
                <a:sym typeface="Calibri"/>
              </a:rPr>
              <a:t>	  	</a:t>
            </a:r>
            <a:r>
              <a:rPr lang="en-US" sz="1800" b="1" i="0" u="none" strike="noStrike" cap="none" dirty="0" smtClean="0">
                <a:solidFill>
                  <a:schemeClr val="tx1"/>
                </a:solidFill>
                <a:latin typeface="Calibri"/>
                <a:ea typeface="Calibri"/>
                <a:cs typeface="Calibri"/>
                <a:sym typeface="Calibri"/>
              </a:rPr>
              <a:t>Graduate Scholars:</a:t>
            </a:r>
            <a:r>
              <a:rPr lang="en-US" sz="1800" b="0" i="0" u="none" strike="noStrike" cap="none" dirty="0" smtClean="0">
                <a:solidFill>
                  <a:schemeClr val="tx1"/>
                </a:solidFill>
                <a:latin typeface="Calibri"/>
                <a:ea typeface="Calibri"/>
                <a:cs typeface="Calibri"/>
                <a:sym typeface="Calibri"/>
              </a:rPr>
              <a:t> </a:t>
            </a:r>
            <a:r>
              <a:rPr lang="en-US" sz="1800" dirty="0" smtClean="0">
                <a:solidFill>
                  <a:schemeClr val="tx1"/>
                </a:solidFill>
                <a:latin typeface="Calibri"/>
                <a:ea typeface="Calibri"/>
                <a:cs typeface="Calibri"/>
                <a:sym typeface="Calibri"/>
              </a:rPr>
              <a:t>8,207</a:t>
            </a:r>
          </a:p>
          <a:p>
            <a:pPr marL="457200" lvl="1">
              <a:buClr>
                <a:schemeClr val="dk1"/>
              </a:buClr>
              <a:buSzPts val="1800"/>
            </a:pPr>
            <a:r>
              <a:rPr lang="en-US" sz="1800" b="1" i="0" u="none" strike="noStrike" cap="none" dirty="0" smtClean="0">
                <a:solidFill>
                  <a:schemeClr val="tx1"/>
                </a:solidFill>
                <a:latin typeface="Calibri"/>
                <a:ea typeface="Calibri"/>
                <a:cs typeface="Calibri"/>
                <a:sym typeface="Calibri"/>
              </a:rPr>
              <a:t>Operational Sufficiency:</a:t>
            </a:r>
            <a:r>
              <a:rPr lang="en-US" sz="1800" b="0" i="0" u="none" strike="noStrike" cap="none" dirty="0" smtClean="0">
                <a:solidFill>
                  <a:schemeClr val="tx1"/>
                </a:solidFill>
                <a:latin typeface="Calibri"/>
                <a:ea typeface="Calibri"/>
                <a:cs typeface="Calibri"/>
                <a:sym typeface="Calibri"/>
              </a:rPr>
              <a:t> </a:t>
            </a:r>
            <a:r>
              <a:rPr lang="en-US" sz="1800" dirty="0" smtClean="0">
                <a:solidFill>
                  <a:schemeClr val="tx1"/>
                </a:solidFill>
                <a:latin typeface="Calibri"/>
                <a:ea typeface="Calibri"/>
                <a:cs typeface="Calibri"/>
                <a:sym typeface="Calibri"/>
              </a:rPr>
              <a:t>133.66%</a:t>
            </a:r>
            <a:r>
              <a:rPr lang="en-US" sz="1800" b="0" i="0" u="none" strike="noStrike" cap="none" dirty="0" smtClean="0">
                <a:solidFill>
                  <a:schemeClr val="tx1"/>
                </a:solidFill>
                <a:latin typeface="Calibri"/>
                <a:ea typeface="Calibri"/>
                <a:cs typeface="Calibri"/>
                <a:sym typeface="Calibri"/>
              </a:rPr>
              <a:t>       	</a:t>
            </a:r>
            <a:r>
              <a:rPr lang="en-US" sz="1800" b="1" i="0" u="none" strike="noStrike" cap="none" dirty="0" smtClean="0">
                <a:solidFill>
                  <a:schemeClr val="tx1"/>
                </a:solidFill>
                <a:latin typeface="Calibri"/>
                <a:ea typeface="Calibri"/>
                <a:cs typeface="Calibri"/>
                <a:sym typeface="Calibri"/>
              </a:rPr>
              <a:t>With access to health:</a:t>
            </a:r>
            <a:r>
              <a:rPr lang="en-US" sz="1800" b="0" i="0" u="none" strike="noStrike" cap="none" dirty="0" smtClean="0">
                <a:solidFill>
                  <a:schemeClr val="tx1"/>
                </a:solidFill>
                <a:latin typeface="Calibri"/>
                <a:ea typeface="Calibri"/>
                <a:cs typeface="Calibri"/>
                <a:sym typeface="Calibri"/>
              </a:rPr>
              <a:t> </a:t>
            </a:r>
            <a:r>
              <a:rPr lang="en-US" sz="1800" dirty="0" smtClean="0">
                <a:solidFill>
                  <a:schemeClr val="tx1"/>
                </a:solidFill>
                <a:latin typeface="Calibri"/>
                <a:ea typeface="Calibri"/>
                <a:cs typeface="Calibri"/>
                <a:sym typeface="Calibri"/>
              </a:rPr>
              <a:t>4,595,960</a:t>
            </a:r>
          </a:p>
          <a:p>
            <a:pPr marL="457200" lvl="1">
              <a:buClr>
                <a:schemeClr val="dk1"/>
              </a:buClr>
              <a:buSzPts val="1800"/>
            </a:pPr>
            <a:r>
              <a:rPr lang="en-US" sz="1800" b="1" i="0" u="none" strike="noStrike" cap="none" dirty="0" smtClean="0">
                <a:solidFill>
                  <a:schemeClr val="tx1"/>
                </a:solidFill>
                <a:latin typeface="Calibri"/>
                <a:ea typeface="Calibri"/>
                <a:cs typeface="Calibri"/>
                <a:sym typeface="Calibri"/>
              </a:rPr>
              <a:t>Financial Sufficiency:</a:t>
            </a:r>
            <a:r>
              <a:rPr lang="en-US" sz="1800" b="0" i="0" u="none" strike="noStrike" cap="none" dirty="0" smtClean="0">
                <a:solidFill>
                  <a:schemeClr val="tx1"/>
                </a:solidFill>
                <a:latin typeface="Calibri"/>
                <a:ea typeface="Calibri"/>
                <a:cs typeface="Calibri"/>
                <a:sym typeface="Calibri"/>
              </a:rPr>
              <a:t> </a:t>
            </a:r>
            <a:r>
              <a:rPr lang="en-US" sz="1800" dirty="0" smtClean="0">
                <a:solidFill>
                  <a:schemeClr val="tx1"/>
                </a:solidFill>
                <a:latin typeface="Calibri"/>
                <a:ea typeface="Calibri"/>
                <a:cs typeface="Calibri"/>
                <a:sym typeface="Calibri"/>
              </a:rPr>
              <a:t>122.92%</a:t>
            </a:r>
            <a:r>
              <a:rPr lang="en-US" sz="1800" b="0" i="0" u="none" strike="noStrike" cap="none" dirty="0" smtClean="0">
                <a:solidFill>
                  <a:schemeClr val="tx1"/>
                </a:solidFill>
                <a:latin typeface="Calibri"/>
                <a:ea typeface="Calibri"/>
                <a:cs typeface="Calibri"/>
                <a:sym typeface="Calibri"/>
              </a:rPr>
              <a:t>		</a:t>
            </a:r>
            <a:r>
              <a:rPr lang="en-US" sz="1800" b="1" i="0" u="none" strike="noStrike" cap="none" dirty="0" smtClean="0">
                <a:solidFill>
                  <a:schemeClr val="tx1"/>
                </a:solidFill>
                <a:latin typeface="Calibri"/>
                <a:ea typeface="Calibri"/>
                <a:cs typeface="Calibri"/>
                <a:sym typeface="Calibri"/>
              </a:rPr>
              <a:t>No. of clinic visits:</a:t>
            </a:r>
            <a:r>
              <a:rPr lang="en-US" sz="1800" b="0" i="0" u="none" strike="noStrike" cap="none" dirty="0" smtClean="0">
                <a:solidFill>
                  <a:schemeClr val="tx1"/>
                </a:solidFill>
                <a:latin typeface="Calibri"/>
                <a:ea typeface="Calibri"/>
                <a:cs typeface="Calibri"/>
                <a:sym typeface="Calibri"/>
              </a:rPr>
              <a:t> </a:t>
            </a:r>
            <a:r>
              <a:rPr lang="en-US" sz="1800" dirty="0" smtClean="0">
                <a:solidFill>
                  <a:schemeClr val="tx1"/>
                </a:solidFill>
                <a:latin typeface="Calibri"/>
                <a:ea typeface="Calibri"/>
                <a:cs typeface="Calibri"/>
                <a:sym typeface="Calibri"/>
              </a:rPr>
              <a:t>549,976</a:t>
            </a:r>
          </a:p>
          <a:p>
            <a:pPr marL="457200" lvl="1">
              <a:buClr>
                <a:schemeClr val="dk1"/>
              </a:buClr>
              <a:buSzPts val="1800"/>
            </a:pPr>
            <a:r>
              <a:rPr lang="en-US" sz="1800" b="1" i="0" u="none" strike="noStrike" cap="none" dirty="0" smtClean="0">
                <a:solidFill>
                  <a:schemeClr val="tx1"/>
                </a:solidFill>
                <a:latin typeface="Calibri"/>
                <a:ea typeface="Calibri"/>
                <a:cs typeface="Calibri"/>
                <a:sym typeface="Calibri"/>
              </a:rPr>
              <a:t>Offices:</a:t>
            </a:r>
            <a:r>
              <a:rPr lang="en-US" sz="1800" b="0" i="0" u="none" strike="noStrike" cap="none" dirty="0" smtClean="0">
                <a:solidFill>
                  <a:schemeClr val="tx1"/>
                </a:solidFill>
                <a:latin typeface="Calibri"/>
                <a:ea typeface="Calibri"/>
                <a:cs typeface="Calibri"/>
                <a:sym typeface="Calibri"/>
              </a:rPr>
              <a:t> </a:t>
            </a:r>
            <a:r>
              <a:rPr lang="en-US" sz="1800" dirty="0" smtClean="0">
                <a:solidFill>
                  <a:schemeClr val="tx1"/>
                </a:solidFill>
                <a:latin typeface="Calibri"/>
                <a:ea typeface="Calibri"/>
                <a:cs typeface="Calibri"/>
                <a:sym typeface="Calibri"/>
              </a:rPr>
              <a:t> </a:t>
            </a:r>
            <a:r>
              <a:rPr lang="en-US" sz="1800" dirty="0" smtClean="0">
                <a:solidFill>
                  <a:schemeClr val="tx1"/>
                </a:solidFill>
                <a:latin typeface="Calibri"/>
                <a:ea typeface="Calibri"/>
                <a:cs typeface="Calibri"/>
                <a:sym typeface="Calibri"/>
              </a:rPr>
              <a:t>3,673 </a:t>
            </a:r>
            <a:r>
              <a:rPr lang="en-US" sz="1800" b="0" i="0" u="none" strike="noStrike" cap="none" dirty="0" smtClean="0">
                <a:solidFill>
                  <a:schemeClr val="tx1"/>
                </a:solidFill>
                <a:latin typeface="Calibri"/>
                <a:ea typeface="Calibri"/>
                <a:cs typeface="Calibri"/>
                <a:sym typeface="Calibri"/>
              </a:rPr>
              <a:t>			</a:t>
            </a:r>
            <a:r>
              <a:rPr lang="en-US" sz="1800" b="1" i="0" u="none" strike="noStrike" cap="none" dirty="0" smtClean="0">
                <a:solidFill>
                  <a:schemeClr val="tx1"/>
                </a:solidFill>
                <a:latin typeface="Calibri"/>
                <a:ea typeface="Calibri"/>
                <a:cs typeface="Calibri"/>
                <a:sym typeface="Calibri"/>
              </a:rPr>
              <a:t>Families, relief operations:</a:t>
            </a:r>
            <a:r>
              <a:rPr lang="en-US" sz="1800" b="0" i="0" u="none" strike="noStrike" cap="none" dirty="0" smtClean="0">
                <a:solidFill>
                  <a:schemeClr val="tx1"/>
                </a:solidFill>
                <a:latin typeface="Calibri"/>
                <a:ea typeface="Calibri"/>
                <a:cs typeface="Calibri"/>
                <a:sym typeface="Calibri"/>
              </a:rPr>
              <a:t> </a:t>
            </a:r>
            <a:r>
              <a:rPr lang="en-US" sz="1800" dirty="0">
                <a:solidFill>
                  <a:schemeClr val="tx1"/>
                </a:solidFill>
                <a:latin typeface="Calibri"/>
                <a:ea typeface="Calibri"/>
                <a:cs typeface="Calibri"/>
                <a:sym typeface="Calibri"/>
              </a:rPr>
              <a:t>781,334</a:t>
            </a:r>
            <a:endParaRPr dirty="0">
              <a:solidFill>
                <a:schemeClr val="tx1"/>
              </a:solidFill>
            </a:endParaRPr>
          </a:p>
        </p:txBody>
      </p:sp>
      <p:sp>
        <p:nvSpPr>
          <p:cNvPr id="275" name="Google Shape;275;p37"/>
          <p:cNvSpPr/>
          <p:nvPr/>
        </p:nvSpPr>
        <p:spPr>
          <a:xfrm>
            <a:off x="0" y="1219202"/>
            <a:ext cx="9144000" cy="3429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2000"/>
              <a:buFont typeface="Arial"/>
              <a:buNone/>
            </a:pPr>
            <a:r>
              <a:rPr lang="en-US" sz="2000" dirty="0">
                <a:solidFill>
                  <a:srgbClr val="FFFFFF"/>
                </a:solidFill>
                <a:latin typeface="Arial Black"/>
                <a:ea typeface="Arial Black"/>
                <a:cs typeface="Arial Black"/>
                <a:sym typeface="Arial Black"/>
              </a:rPr>
              <a:t>As of </a:t>
            </a:r>
            <a:r>
              <a:rPr lang="en-US" sz="2000" dirty="0" smtClean="0">
                <a:solidFill>
                  <a:srgbClr val="FFFFFF"/>
                </a:solidFill>
                <a:latin typeface="Arial Black"/>
                <a:ea typeface="Arial Black"/>
                <a:cs typeface="Arial Black"/>
                <a:sym typeface="Arial Black"/>
              </a:rPr>
              <a:t>December 2019</a:t>
            </a:r>
            <a:endParaRPr sz="2000" dirty="0">
              <a:solidFill>
                <a:srgbClr val="FFFFFF"/>
              </a:solidFill>
              <a:latin typeface="Arial Black"/>
              <a:ea typeface="Arial Black"/>
              <a:cs typeface="Arial Black"/>
              <a:sym typeface="Arial Black"/>
            </a:endParaRPr>
          </a:p>
        </p:txBody>
      </p:sp>
      <p:sp>
        <p:nvSpPr>
          <p:cNvPr id="276" name="Google Shape;276;p37"/>
          <p:cNvSpPr/>
          <p:nvPr/>
        </p:nvSpPr>
        <p:spPr>
          <a:xfrm>
            <a:off x="0" y="-184666"/>
            <a:ext cx="184731" cy="36933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38"/>
          <p:cNvPicPr preferRelativeResize="0"/>
          <p:nvPr/>
        </p:nvPicPr>
        <p:blipFill rotWithShape="1">
          <a:blip r:embed="rId3">
            <a:alphaModFix/>
          </a:blip>
          <a:srcRect/>
          <a:stretch/>
        </p:blipFill>
        <p:spPr>
          <a:xfrm>
            <a:off x="-183437" y="1376661"/>
            <a:ext cx="7715708" cy="4125962"/>
          </a:xfrm>
          <a:prstGeom prst="rect">
            <a:avLst/>
          </a:prstGeom>
          <a:noFill/>
          <a:ln>
            <a:noFill/>
          </a:ln>
        </p:spPr>
      </p:pic>
      <p:pic>
        <p:nvPicPr>
          <p:cNvPr id="283" name="Google Shape;283;p38"/>
          <p:cNvPicPr preferRelativeResize="0"/>
          <p:nvPr/>
        </p:nvPicPr>
        <p:blipFill rotWithShape="1">
          <a:blip r:embed="rId4">
            <a:alphaModFix/>
          </a:blip>
          <a:srcRect/>
          <a:stretch/>
        </p:blipFill>
        <p:spPr>
          <a:xfrm>
            <a:off x="5632450" y="3195638"/>
            <a:ext cx="1060450" cy="1647825"/>
          </a:xfrm>
          <a:prstGeom prst="rect">
            <a:avLst/>
          </a:prstGeom>
          <a:noFill/>
          <a:ln>
            <a:noFill/>
          </a:ln>
        </p:spPr>
      </p:pic>
      <p:pic>
        <p:nvPicPr>
          <p:cNvPr id="284" name="Google Shape;284;p38"/>
          <p:cNvPicPr preferRelativeResize="0"/>
          <p:nvPr/>
        </p:nvPicPr>
        <p:blipFill rotWithShape="1">
          <a:blip r:embed="rId5">
            <a:alphaModFix/>
          </a:blip>
          <a:srcRect/>
          <a:stretch/>
        </p:blipFill>
        <p:spPr>
          <a:xfrm>
            <a:off x="3484563" y="2373313"/>
            <a:ext cx="1565275" cy="2127250"/>
          </a:xfrm>
          <a:prstGeom prst="rect">
            <a:avLst/>
          </a:prstGeom>
          <a:noFill/>
          <a:ln>
            <a:noFill/>
          </a:ln>
        </p:spPr>
      </p:pic>
      <p:pic>
        <p:nvPicPr>
          <p:cNvPr id="285" name="Google Shape;285;p38"/>
          <p:cNvPicPr preferRelativeResize="0"/>
          <p:nvPr/>
        </p:nvPicPr>
        <p:blipFill rotWithShape="1">
          <a:blip r:embed="rId6">
            <a:alphaModFix/>
          </a:blip>
          <a:srcRect/>
          <a:stretch/>
        </p:blipFill>
        <p:spPr>
          <a:xfrm>
            <a:off x="3058457" y="2735758"/>
            <a:ext cx="1260945" cy="2284870"/>
          </a:xfrm>
          <a:prstGeom prst="rect">
            <a:avLst/>
          </a:prstGeom>
          <a:noFill/>
          <a:ln>
            <a:noFill/>
          </a:ln>
        </p:spPr>
      </p:pic>
      <p:pic>
        <p:nvPicPr>
          <p:cNvPr id="286" name="Google Shape;286;p38"/>
          <p:cNvPicPr preferRelativeResize="0"/>
          <p:nvPr/>
        </p:nvPicPr>
        <p:blipFill rotWithShape="1">
          <a:blip r:embed="rId7">
            <a:alphaModFix/>
          </a:blip>
          <a:srcRect/>
          <a:stretch/>
        </p:blipFill>
        <p:spPr>
          <a:xfrm>
            <a:off x="3408680" y="2542223"/>
            <a:ext cx="1035050" cy="1216025"/>
          </a:xfrm>
          <a:prstGeom prst="rect">
            <a:avLst/>
          </a:prstGeom>
          <a:noFill/>
          <a:ln>
            <a:noFill/>
          </a:ln>
        </p:spPr>
      </p:pic>
      <p:pic>
        <p:nvPicPr>
          <p:cNvPr id="287" name="Google Shape;287;p38"/>
          <p:cNvPicPr preferRelativeResize="0"/>
          <p:nvPr/>
        </p:nvPicPr>
        <p:blipFill rotWithShape="1">
          <a:blip r:embed="rId8">
            <a:alphaModFix/>
          </a:blip>
          <a:srcRect/>
          <a:stretch/>
        </p:blipFill>
        <p:spPr>
          <a:xfrm>
            <a:off x="3471545" y="3579495"/>
            <a:ext cx="1033780" cy="774700"/>
          </a:xfrm>
          <a:prstGeom prst="rect">
            <a:avLst/>
          </a:prstGeom>
          <a:noFill/>
          <a:ln>
            <a:noFill/>
          </a:ln>
        </p:spPr>
      </p:pic>
      <p:pic>
        <p:nvPicPr>
          <p:cNvPr id="288" name="Google Shape;288;p38"/>
          <p:cNvPicPr preferRelativeResize="0"/>
          <p:nvPr/>
        </p:nvPicPr>
        <p:blipFill rotWithShape="1">
          <a:blip r:embed="rId9">
            <a:alphaModFix/>
          </a:blip>
          <a:srcRect/>
          <a:stretch/>
        </p:blipFill>
        <p:spPr>
          <a:xfrm>
            <a:off x="5856288" y="2514600"/>
            <a:ext cx="230187" cy="171450"/>
          </a:xfrm>
          <a:prstGeom prst="rect">
            <a:avLst/>
          </a:prstGeom>
          <a:noFill/>
          <a:ln>
            <a:noFill/>
          </a:ln>
        </p:spPr>
      </p:pic>
      <p:pic>
        <p:nvPicPr>
          <p:cNvPr id="289" name="Google Shape;289;p38"/>
          <p:cNvPicPr preferRelativeResize="0"/>
          <p:nvPr/>
        </p:nvPicPr>
        <p:blipFill rotWithShape="1">
          <a:blip r:embed="rId10">
            <a:alphaModFix/>
          </a:blip>
          <a:srcRect/>
          <a:stretch/>
        </p:blipFill>
        <p:spPr>
          <a:xfrm>
            <a:off x="2487613" y="2022158"/>
            <a:ext cx="1187450" cy="1787525"/>
          </a:xfrm>
          <a:prstGeom prst="rect">
            <a:avLst/>
          </a:prstGeom>
          <a:noFill/>
          <a:ln>
            <a:noFill/>
          </a:ln>
        </p:spPr>
      </p:pic>
      <p:pic>
        <p:nvPicPr>
          <p:cNvPr id="290" name="Google Shape;290;p38"/>
          <p:cNvPicPr preferRelativeResize="0"/>
          <p:nvPr/>
        </p:nvPicPr>
        <p:blipFill rotWithShape="1">
          <a:blip r:embed="rId11">
            <a:alphaModFix/>
          </a:blip>
          <a:srcRect/>
          <a:stretch/>
        </p:blipFill>
        <p:spPr>
          <a:xfrm>
            <a:off x="3830638" y="4835525"/>
            <a:ext cx="3775075" cy="1382713"/>
          </a:xfrm>
          <a:prstGeom prst="rect">
            <a:avLst/>
          </a:prstGeom>
          <a:noFill/>
          <a:ln>
            <a:noFill/>
          </a:ln>
        </p:spPr>
      </p:pic>
      <p:grpSp>
        <p:nvGrpSpPr>
          <p:cNvPr id="291" name="Google Shape;291;p38"/>
          <p:cNvGrpSpPr/>
          <p:nvPr/>
        </p:nvGrpSpPr>
        <p:grpSpPr>
          <a:xfrm>
            <a:off x="4648200" y="1219200"/>
            <a:ext cx="1687513" cy="1066800"/>
            <a:chOff x="1031543" y="4602592"/>
            <a:chExt cx="3124202" cy="1735408"/>
          </a:xfrm>
        </p:grpSpPr>
        <p:sp>
          <p:nvSpPr>
            <p:cNvPr id="292" name="Google Shape;292;p38"/>
            <p:cNvSpPr/>
            <p:nvPr/>
          </p:nvSpPr>
          <p:spPr>
            <a:xfrm>
              <a:off x="1031543" y="4602592"/>
              <a:ext cx="3124202" cy="1735408"/>
            </a:xfrm>
            <a:prstGeom prst="rect">
              <a:avLst/>
            </a:prstGeom>
            <a:solidFill>
              <a:srgbClr val="008852">
                <a:alpha val="24705"/>
              </a:srgbClr>
            </a:solidFill>
            <a:ln w="25400" cap="flat" cmpd="sng">
              <a:solidFill>
                <a:srgbClr val="0088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FFFFFF"/>
                </a:solidFill>
                <a:latin typeface="Calibri"/>
                <a:ea typeface="Calibri"/>
                <a:cs typeface="Calibri"/>
                <a:sym typeface="Calibri"/>
              </a:endParaRPr>
            </a:p>
          </p:txBody>
        </p:sp>
        <p:sp>
          <p:nvSpPr>
            <p:cNvPr id="293" name="Google Shape;293;p38"/>
            <p:cNvSpPr txBox="1"/>
            <p:nvPr/>
          </p:nvSpPr>
          <p:spPr>
            <a:xfrm>
              <a:off x="1031543" y="4602592"/>
              <a:ext cx="280804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US" sz="1800" b="1">
                  <a:solidFill>
                    <a:schemeClr val="dk1"/>
                  </a:solidFill>
                  <a:latin typeface="Calibri"/>
                  <a:ea typeface="Calibri"/>
                  <a:cs typeface="Calibri"/>
                  <a:sym typeface="Calibri"/>
                </a:rPr>
                <a:t>Vietnam</a:t>
              </a:r>
              <a:endParaRPr/>
            </a:p>
          </p:txBody>
        </p:sp>
        <p:sp>
          <p:nvSpPr>
            <p:cNvPr id="294" name="Google Shape;294;p38"/>
            <p:cNvSpPr txBox="1"/>
            <p:nvPr/>
          </p:nvSpPr>
          <p:spPr>
            <a:xfrm>
              <a:off x="1107741" y="4986183"/>
              <a:ext cx="3026661" cy="135181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CARD MRI established a partnership program with TYM in Vietnam since 2005.</a:t>
              </a:r>
              <a:endParaRPr/>
            </a:p>
          </p:txBody>
        </p:sp>
      </p:grpSp>
      <p:grpSp>
        <p:nvGrpSpPr>
          <p:cNvPr id="295" name="Google Shape;295;p38"/>
          <p:cNvGrpSpPr/>
          <p:nvPr/>
        </p:nvGrpSpPr>
        <p:grpSpPr>
          <a:xfrm>
            <a:off x="228600" y="3886200"/>
            <a:ext cx="1371600" cy="1371600"/>
            <a:chOff x="1020912" y="4517104"/>
            <a:chExt cx="3610399" cy="2198594"/>
          </a:xfrm>
        </p:grpSpPr>
        <p:sp>
          <p:nvSpPr>
            <p:cNvPr id="296" name="Google Shape;296;p38"/>
            <p:cNvSpPr/>
            <p:nvPr/>
          </p:nvSpPr>
          <p:spPr>
            <a:xfrm>
              <a:off x="1020912" y="4517104"/>
              <a:ext cx="3610399" cy="2198594"/>
            </a:xfrm>
            <a:prstGeom prst="rect">
              <a:avLst/>
            </a:prstGeom>
            <a:solidFill>
              <a:srgbClr val="008852">
                <a:alpha val="24705"/>
              </a:srgbClr>
            </a:solidFill>
            <a:ln w="25400" cap="flat" cmpd="sng">
              <a:solidFill>
                <a:srgbClr val="0088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FFFFFF"/>
                </a:solidFill>
                <a:latin typeface="Calibri"/>
                <a:ea typeface="Calibri"/>
                <a:cs typeface="Calibri"/>
                <a:sym typeface="Calibri"/>
              </a:endParaRPr>
            </a:p>
          </p:txBody>
        </p:sp>
        <p:sp>
          <p:nvSpPr>
            <p:cNvPr id="297" name="Google Shape;297;p38"/>
            <p:cNvSpPr txBox="1"/>
            <p:nvPr/>
          </p:nvSpPr>
          <p:spPr>
            <a:xfrm>
              <a:off x="1211980" y="4588941"/>
              <a:ext cx="3419331" cy="59201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US" sz="1800" b="1">
                  <a:solidFill>
                    <a:schemeClr val="dk1"/>
                  </a:solidFill>
                  <a:latin typeface="Calibri"/>
                  <a:ea typeface="Calibri"/>
                  <a:cs typeface="Calibri"/>
                  <a:sym typeface="Calibri"/>
                </a:rPr>
                <a:t>Cambodia</a:t>
              </a:r>
              <a:endParaRPr/>
            </a:p>
          </p:txBody>
        </p:sp>
        <p:sp>
          <p:nvSpPr>
            <p:cNvPr id="298" name="Google Shape;298;p38"/>
            <p:cNvSpPr txBox="1"/>
            <p:nvPr/>
          </p:nvSpPr>
          <p:spPr>
            <a:xfrm>
              <a:off x="1020912" y="5026794"/>
              <a:ext cx="3610399" cy="162804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In year 2006, CARD MRI opened its first international NGO office in Cambodia. </a:t>
              </a:r>
              <a:endParaRPr/>
            </a:p>
          </p:txBody>
        </p:sp>
      </p:grpSp>
      <p:grpSp>
        <p:nvGrpSpPr>
          <p:cNvPr id="299" name="Google Shape;299;p38"/>
          <p:cNvGrpSpPr/>
          <p:nvPr/>
        </p:nvGrpSpPr>
        <p:grpSpPr>
          <a:xfrm>
            <a:off x="1828800" y="5257800"/>
            <a:ext cx="2133600" cy="950913"/>
            <a:chOff x="1031538" y="2718607"/>
            <a:chExt cx="3441736" cy="1585218"/>
          </a:xfrm>
        </p:grpSpPr>
        <p:sp>
          <p:nvSpPr>
            <p:cNvPr id="300" name="Google Shape;300;p38"/>
            <p:cNvSpPr/>
            <p:nvPr/>
          </p:nvSpPr>
          <p:spPr>
            <a:xfrm>
              <a:off x="1031538" y="2718607"/>
              <a:ext cx="3124195" cy="1524349"/>
            </a:xfrm>
            <a:prstGeom prst="rect">
              <a:avLst/>
            </a:prstGeom>
            <a:solidFill>
              <a:srgbClr val="008852">
                <a:alpha val="24705"/>
              </a:srgbClr>
            </a:solidFill>
            <a:ln w="25400" cap="flat" cmpd="sng">
              <a:solidFill>
                <a:srgbClr val="0088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FFFFFF"/>
                </a:solidFill>
                <a:latin typeface="Calibri"/>
                <a:ea typeface="Calibri"/>
                <a:cs typeface="Calibri"/>
                <a:sym typeface="Calibri"/>
              </a:endParaRPr>
            </a:p>
          </p:txBody>
        </p:sp>
        <p:sp>
          <p:nvSpPr>
            <p:cNvPr id="301" name="Google Shape;301;p38"/>
            <p:cNvSpPr txBox="1"/>
            <p:nvPr/>
          </p:nvSpPr>
          <p:spPr>
            <a:xfrm>
              <a:off x="1222611" y="2718607"/>
              <a:ext cx="325066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US" sz="1800" b="1">
                  <a:solidFill>
                    <a:schemeClr val="dk1"/>
                  </a:solidFill>
                  <a:latin typeface="Calibri"/>
                  <a:ea typeface="Calibri"/>
                  <a:cs typeface="Calibri"/>
                  <a:sym typeface="Calibri"/>
                </a:rPr>
                <a:t>Indonesia</a:t>
              </a:r>
              <a:endParaRPr/>
            </a:p>
          </p:txBody>
        </p:sp>
        <p:sp>
          <p:nvSpPr>
            <p:cNvPr id="302" name="Google Shape;302;p38"/>
            <p:cNvSpPr txBox="1"/>
            <p:nvPr/>
          </p:nvSpPr>
          <p:spPr>
            <a:xfrm>
              <a:off x="1031538" y="3226607"/>
              <a:ext cx="3072977" cy="10772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CARD MRI established a partnership program in Indonesia since 2008.</a:t>
              </a:r>
              <a:endParaRPr/>
            </a:p>
          </p:txBody>
        </p:sp>
      </p:grpSp>
      <p:grpSp>
        <p:nvGrpSpPr>
          <p:cNvPr id="303" name="Google Shape;303;p38"/>
          <p:cNvGrpSpPr/>
          <p:nvPr/>
        </p:nvGrpSpPr>
        <p:grpSpPr>
          <a:xfrm>
            <a:off x="6857999" y="914400"/>
            <a:ext cx="2004713" cy="1157866"/>
            <a:chOff x="1383084" y="4878475"/>
            <a:chExt cx="2743199" cy="1157866"/>
          </a:xfrm>
        </p:grpSpPr>
        <p:sp>
          <p:nvSpPr>
            <p:cNvPr id="304" name="Google Shape;304;p38"/>
            <p:cNvSpPr/>
            <p:nvPr/>
          </p:nvSpPr>
          <p:spPr>
            <a:xfrm>
              <a:off x="1383084" y="4878475"/>
              <a:ext cx="2667754" cy="1157866"/>
            </a:xfrm>
            <a:prstGeom prst="rect">
              <a:avLst/>
            </a:prstGeom>
            <a:solidFill>
              <a:srgbClr val="008852">
                <a:alpha val="24705"/>
              </a:srgbClr>
            </a:solidFill>
            <a:ln w="25400" cap="flat" cmpd="sng">
              <a:solidFill>
                <a:srgbClr val="0088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FFFFFF"/>
                </a:solidFill>
                <a:latin typeface="Calibri"/>
                <a:ea typeface="Calibri"/>
                <a:cs typeface="Calibri"/>
                <a:sym typeface="Calibri"/>
              </a:endParaRPr>
            </a:p>
          </p:txBody>
        </p:sp>
        <p:sp>
          <p:nvSpPr>
            <p:cNvPr id="305" name="Google Shape;305;p38"/>
            <p:cNvSpPr txBox="1"/>
            <p:nvPr/>
          </p:nvSpPr>
          <p:spPr>
            <a:xfrm>
              <a:off x="1394566" y="4890143"/>
              <a:ext cx="273171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US" sz="1800" b="1">
                  <a:solidFill>
                    <a:schemeClr val="dk1"/>
                  </a:solidFill>
                  <a:latin typeface="Calibri"/>
                  <a:ea typeface="Calibri"/>
                  <a:cs typeface="Calibri"/>
                  <a:sym typeface="Calibri"/>
                </a:rPr>
                <a:t>Hong Kong</a:t>
              </a:r>
              <a:endParaRPr/>
            </a:p>
          </p:txBody>
        </p:sp>
        <p:sp>
          <p:nvSpPr>
            <p:cNvPr id="306" name="Google Shape;306;p38"/>
            <p:cNvSpPr txBox="1"/>
            <p:nvPr/>
          </p:nvSpPr>
          <p:spPr>
            <a:xfrm>
              <a:off x="1520243" y="5255010"/>
              <a:ext cx="259080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CARD MRI established a partnership program in Hong Kong since 2007.</a:t>
              </a:r>
              <a:endParaRPr/>
            </a:p>
          </p:txBody>
        </p:sp>
      </p:grpSp>
      <p:grpSp>
        <p:nvGrpSpPr>
          <p:cNvPr id="307" name="Google Shape;307;p38"/>
          <p:cNvGrpSpPr/>
          <p:nvPr/>
        </p:nvGrpSpPr>
        <p:grpSpPr>
          <a:xfrm>
            <a:off x="228600" y="2438400"/>
            <a:ext cx="1524000" cy="1371600"/>
            <a:chOff x="1142999" y="325022"/>
            <a:chExt cx="3039930" cy="2210387"/>
          </a:xfrm>
        </p:grpSpPr>
        <p:sp>
          <p:nvSpPr>
            <p:cNvPr id="308" name="Google Shape;308;p38"/>
            <p:cNvSpPr/>
            <p:nvPr/>
          </p:nvSpPr>
          <p:spPr>
            <a:xfrm>
              <a:off x="1142999" y="325022"/>
              <a:ext cx="2894267" cy="2210387"/>
            </a:xfrm>
            <a:prstGeom prst="rect">
              <a:avLst/>
            </a:prstGeom>
            <a:solidFill>
              <a:srgbClr val="008852">
                <a:alpha val="24705"/>
              </a:srgbClr>
            </a:solidFill>
            <a:ln w="25400" cap="flat" cmpd="sng">
              <a:solidFill>
                <a:srgbClr val="0088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FFFFFF"/>
                </a:solidFill>
                <a:latin typeface="Calibri"/>
                <a:ea typeface="Calibri"/>
                <a:cs typeface="Calibri"/>
                <a:sym typeface="Calibri"/>
              </a:endParaRPr>
            </a:p>
          </p:txBody>
        </p:sp>
        <p:sp>
          <p:nvSpPr>
            <p:cNvPr id="309" name="Google Shape;309;p38"/>
            <p:cNvSpPr txBox="1"/>
            <p:nvPr/>
          </p:nvSpPr>
          <p:spPr>
            <a:xfrm>
              <a:off x="1249797" y="325022"/>
              <a:ext cx="2933132" cy="36933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US" sz="1800" b="1">
                  <a:solidFill>
                    <a:schemeClr val="dk1"/>
                  </a:solidFill>
                  <a:latin typeface="Calibri"/>
                  <a:ea typeface="Calibri"/>
                  <a:cs typeface="Calibri"/>
                  <a:sym typeface="Calibri"/>
                </a:rPr>
                <a:t>Laos</a:t>
              </a:r>
              <a:endParaRPr/>
            </a:p>
          </p:txBody>
        </p:sp>
        <p:sp>
          <p:nvSpPr>
            <p:cNvPr id="310" name="Google Shape;310;p38"/>
            <p:cNvSpPr txBox="1"/>
            <p:nvPr/>
          </p:nvSpPr>
          <p:spPr>
            <a:xfrm>
              <a:off x="1249368" y="816219"/>
              <a:ext cx="2788802" cy="163678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CARD MRI opened again its international NGO office in Laos in 2009. </a:t>
              </a:r>
              <a:endParaRPr/>
            </a:p>
          </p:txBody>
        </p:sp>
      </p:grpSp>
      <p:grpSp>
        <p:nvGrpSpPr>
          <p:cNvPr id="311" name="Google Shape;311;p38"/>
          <p:cNvGrpSpPr/>
          <p:nvPr/>
        </p:nvGrpSpPr>
        <p:grpSpPr>
          <a:xfrm>
            <a:off x="228600" y="685800"/>
            <a:ext cx="1524000" cy="1752600"/>
            <a:chOff x="1039615" y="4546966"/>
            <a:chExt cx="3153117" cy="2168268"/>
          </a:xfrm>
        </p:grpSpPr>
        <p:sp>
          <p:nvSpPr>
            <p:cNvPr id="312" name="Google Shape;312;p38"/>
            <p:cNvSpPr/>
            <p:nvPr/>
          </p:nvSpPr>
          <p:spPr>
            <a:xfrm>
              <a:off x="1039615" y="4546966"/>
              <a:ext cx="3116989" cy="2044536"/>
            </a:xfrm>
            <a:prstGeom prst="rect">
              <a:avLst/>
            </a:prstGeom>
            <a:solidFill>
              <a:srgbClr val="008852">
                <a:alpha val="24705"/>
              </a:srgbClr>
            </a:solidFill>
            <a:ln w="25400" cap="flat" cmpd="sng">
              <a:solidFill>
                <a:srgbClr val="0088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FFFFFF"/>
                </a:solidFill>
                <a:latin typeface="Calibri"/>
                <a:ea typeface="Calibri"/>
                <a:cs typeface="Calibri"/>
                <a:sym typeface="Calibri"/>
              </a:endParaRPr>
            </a:p>
          </p:txBody>
        </p:sp>
        <p:sp>
          <p:nvSpPr>
            <p:cNvPr id="313" name="Google Shape;313;p38"/>
            <p:cNvSpPr txBox="1"/>
            <p:nvPr/>
          </p:nvSpPr>
          <p:spPr>
            <a:xfrm>
              <a:off x="1222611" y="4687813"/>
              <a:ext cx="280078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US" sz="1800" b="1">
                  <a:solidFill>
                    <a:schemeClr val="dk1"/>
                  </a:solidFill>
                  <a:latin typeface="Calibri"/>
                  <a:ea typeface="Calibri"/>
                  <a:cs typeface="Calibri"/>
                  <a:sym typeface="Calibri"/>
                </a:rPr>
                <a:t>Myanmar</a:t>
              </a:r>
              <a:endParaRPr/>
            </a:p>
          </p:txBody>
        </p:sp>
        <p:sp>
          <p:nvSpPr>
            <p:cNvPr id="314" name="Google Shape;314;p38"/>
            <p:cNvSpPr txBox="1"/>
            <p:nvPr/>
          </p:nvSpPr>
          <p:spPr>
            <a:xfrm>
              <a:off x="1064958" y="5145574"/>
              <a:ext cx="3127774"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CARD MRI started a partnership program in Myanmar in 2012 and a microfinance operation in 2014.</a:t>
              </a:r>
              <a:endParaRPr/>
            </a:p>
          </p:txBody>
        </p:sp>
      </p:grpSp>
      <p:sp>
        <p:nvSpPr>
          <p:cNvPr id="315" name="Google Shape;315;p38"/>
          <p:cNvSpPr txBox="1"/>
          <p:nvPr/>
        </p:nvSpPr>
        <p:spPr>
          <a:xfrm>
            <a:off x="143832" y="0"/>
            <a:ext cx="8904049" cy="116955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500"/>
              <a:buFont typeface="Federo"/>
              <a:buNone/>
            </a:pPr>
            <a:r>
              <a:rPr lang="en-US" sz="3500" b="1" i="0" u="none" strike="noStrike" cap="none">
                <a:solidFill>
                  <a:schemeClr val="lt1"/>
                </a:solidFill>
                <a:latin typeface="Federo"/>
                <a:ea typeface="Federo"/>
                <a:cs typeface="Federo"/>
                <a:sym typeface="Federo"/>
              </a:rPr>
              <a:t>Geographical presence of </a:t>
            </a:r>
            <a:endParaRPr/>
          </a:p>
          <a:p>
            <a:pPr marL="0" marR="0" lvl="0" indent="0" algn="ctr" rtl="0">
              <a:lnSpc>
                <a:spcPct val="100000"/>
              </a:lnSpc>
              <a:spcBef>
                <a:spcPts val="0"/>
              </a:spcBef>
              <a:spcAft>
                <a:spcPts val="0"/>
              </a:spcAft>
              <a:buClr>
                <a:schemeClr val="lt1"/>
              </a:buClr>
              <a:buSzPts val="3500"/>
              <a:buFont typeface="Federo"/>
              <a:buNone/>
            </a:pPr>
            <a:r>
              <a:rPr lang="en-US" sz="3500" b="1" i="0" u="none" strike="noStrike" cap="none">
                <a:solidFill>
                  <a:schemeClr val="lt1"/>
                </a:solidFill>
                <a:latin typeface="Federo"/>
                <a:ea typeface="Federo"/>
                <a:cs typeface="Federo"/>
                <a:sym typeface="Federo"/>
              </a:rPr>
              <a:t>CARD MRI</a:t>
            </a:r>
            <a:endParaRPr/>
          </a:p>
        </p:txBody>
      </p:sp>
      <p:grpSp>
        <p:nvGrpSpPr>
          <p:cNvPr id="316" name="Google Shape;316;p38"/>
          <p:cNvGrpSpPr/>
          <p:nvPr/>
        </p:nvGrpSpPr>
        <p:grpSpPr>
          <a:xfrm>
            <a:off x="7010400" y="2256186"/>
            <a:ext cx="1995488" cy="1802474"/>
            <a:chOff x="184774" y="3015368"/>
            <a:chExt cx="2672725" cy="1361345"/>
          </a:xfrm>
        </p:grpSpPr>
        <p:sp>
          <p:nvSpPr>
            <p:cNvPr id="317" name="Google Shape;317;p38"/>
            <p:cNvSpPr/>
            <p:nvPr/>
          </p:nvSpPr>
          <p:spPr>
            <a:xfrm>
              <a:off x="229426" y="3018577"/>
              <a:ext cx="2628073" cy="1358136"/>
            </a:xfrm>
            <a:prstGeom prst="rect">
              <a:avLst/>
            </a:prstGeom>
            <a:solidFill>
              <a:srgbClr val="008852">
                <a:alpha val="24705"/>
              </a:srgbClr>
            </a:solidFill>
            <a:ln w="25400" cap="flat" cmpd="sng">
              <a:solidFill>
                <a:srgbClr val="0088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FFFFFF"/>
                </a:solidFill>
                <a:latin typeface="Calibri"/>
                <a:ea typeface="Calibri"/>
                <a:cs typeface="Calibri"/>
                <a:sym typeface="Calibri"/>
              </a:endParaRPr>
            </a:p>
          </p:txBody>
        </p:sp>
        <p:sp>
          <p:nvSpPr>
            <p:cNvPr id="318" name="Google Shape;318;p38"/>
            <p:cNvSpPr txBox="1"/>
            <p:nvPr/>
          </p:nvSpPr>
          <p:spPr>
            <a:xfrm>
              <a:off x="184774" y="3015368"/>
              <a:ext cx="26283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US" sz="1800" b="1">
                  <a:solidFill>
                    <a:schemeClr val="dk1"/>
                  </a:solidFill>
                  <a:latin typeface="Calibri"/>
                  <a:ea typeface="Calibri"/>
                  <a:cs typeface="Calibri"/>
                  <a:sym typeface="Calibri"/>
                </a:rPr>
                <a:t>Philippines</a:t>
              </a:r>
              <a:endParaRPr/>
            </a:p>
          </p:txBody>
        </p:sp>
        <p:sp>
          <p:nvSpPr>
            <p:cNvPr id="319" name="Google Shape;319;p38"/>
            <p:cNvSpPr txBox="1"/>
            <p:nvPr/>
          </p:nvSpPr>
          <p:spPr>
            <a:xfrm>
              <a:off x="228603" y="3288785"/>
              <a:ext cx="2583296" cy="1046038"/>
            </a:xfrm>
            <a:prstGeom prst="rect">
              <a:avLst/>
            </a:prstGeom>
            <a:noFill/>
            <a:ln>
              <a:noFill/>
            </a:ln>
          </p:spPr>
          <p:txBody>
            <a:bodyPr spcFirstLastPara="1" wrap="square" lIns="91425" tIns="45700" rIns="91425" bIns="45700" anchor="t" anchorCtr="0">
              <a:noAutofit/>
            </a:bodyPr>
            <a:lstStyle/>
            <a:p>
              <a:pPr lvl="0" algn="just">
                <a:buClr>
                  <a:schemeClr val="dk1"/>
                </a:buClr>
                <a:buSzPts val="1200"/>
              </a:pPr>
              <a:r>
                <a:rPr lang="en-US" sz="1200" dirty="0">
                  <a:solidFill>
                    <a:schemeClr val="dk1"/>
                  </a:solidFill>
                  <a:latin typeface="Calibri"/>
                  <a:ea typeface="Calibri"/>
                  <a:cs typeface="Calibri"/>
                  <a:sym typeface="Calibri"/>
                </a:rPr>
                <a:t>Today, CARD MRI has  </a:t>
              </a:r>
              <a:r>
                <a:rPr lang="en-US" sz="1200" dirty="0">
                  <a:solidFill>
                    <a:schemeClr val="dk1"/>
                  </a:solidFill>
                  <a:latin typeface="Calibri"/>
                  <a:ea typeface="Calibri"/>
                  <a:cs typeface="Calibri"/>
                  <a:sym typeface="Calibri"/>
                </a:rPr>
                <a:t>3,673 </a:t>
              </a:r>
              <a:r>
                <a:rPr lang="en-US" sz="1200" dirty="0" smtClean="0">
                  <a:solidFill>
                    <a:schemeClr val="dk1"/>
                  </a:solidFill>
                  <a:latin typeface="Calibri"/>
                  <a:ea typeface="Calibri"/>
                  <a:cs typeface="Calibri"/>
                  <a:sym typeface="Calibri"/>
                </a:rPr>
                <a:t>offices </a:t>
              </a:r>
              <a:r>
                <a:rPr lang="en-US" sz="1200" dirty="0">
                  <a:solidFill>
                    <a:schemeClr val="dk1"/>
                  </a:solidFill>
                  <a:latin typeface="Calibri"/>
                  <a:ea typeface="Calibri"/>
                  <a:cs typeface="Calibri"/>
                  <a:sym typeface="Calibri"/>
                </a:rPr>
                <a:t>all over the country, covering all 82 provinces, 96% (1,570) of cities/ </a:t>
              </a:r>
              <a:r>
                <a:rPr lang="en-US" sz="1200" dirty="0">
                  <a:solidFill>
                    <a:schemeClr val="tx1"/>
                  </a:solidFill>
                  <a:latin typeface="Calibri"/>
                  <a:ea typeface="Calibri"/>
                  <a:cs typeface="Calibri"/>
                  <a:sym typeface="Calibri"/>
                </a:rPr>
                <a:t>municipalities and 97% (</a:t>
              </a:r>
              <a:r>
                <a:rPr lang="en-US" sz="1200" dirty="0" smtClean="0">
                  <a:solidFill>
                    <a:schemeClr val="tx1"/>
                  </a:solidFill>
                  <a:latin typeface="Calibri"/>
                  <a:ea typeface="Calibri"/>
                  <a:cs typeface="Calibri"/>
                  <a:sym typeface="Calibri"/>
                </a:rPr>
                <a:t>40,425</a:t>
              </a:r>
              <a:r>
                <a:rPr lang="en-US" sz="1200" dirty="0" smtClean="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of barangays, since 1986 . </a:t>
              </a:r>
              <a:endParaRPr sz="1200" dirty="0">
                <a:solidFill>
                  <a:schemeClr val="dk1"/>
                </a:solidFill>
                <a:latin typeface="Calibri"/>
                <a:ea typeface="Calibri"/>
                <a:cs typeface="Calibri"/>
                <a:sym typeface="Calibri"/>
              </a:endParaRPr>
            </a:p>
          </p:txBody>
        </p:sp>
      </p:grpSp>
      <p:cxnSp>
        <p:nvCxnSpPr>
          <p:cNvPr id="320" name="Google Shape;320;p38"/>
          <p:cNvCxnSpPr/>
          <p:nvPr/>
        </p:nvCxnSpPr>
        <p:spPr>
          <a:xfrm rot="10800000">
            <a:off x="1676400" y="2590800"/>
            <a:ext cx="2209800" cy="457200"/>
          </a:xfrm>
          <a:prstGeom prst="straightConnector1">
            <a:avLst/>
          </a:prstGeom>
          <a:noFill/>
          <a:ln w="9525" cap="flat" cmpd="sng">
            <a:solidFill>
              <a:schemeClr val="dk1"/>
            </a:solidFill>
            <a:prstDash val="solid"/>
            <a:round/>
            <a:headEnd type="oval" w="med" len="med"/>
            <a:tailEnd type="oval" w="med" len="med"/>
          </a:ln>
        </p:spPr>
      </p:cxnSp>
      <p:cxnSp>
        <p:nvCxnSpPr>
          <p:cNvPr id="321" name="Google Shape;321;p38"/>
          <p:cNvCxnSpPr/>
          <p:nvPr/>
        </p:nvCxnSpPr>
        <p:spPr>
          <a:xfrm rot="10800000">
            <a:off x="1752600" y="1981200"/>
            <a:ext cx="1295400" cy="609600"/>
          </a:xfrm>
          <a:prstGeom prst="straightConnector1">
            <a:avLst/>
          </a:prstGeom>
          <a:noFill/>
          <a:ln w="9525" cap="flat" cmpd="sng">
            <a:solidFill>
              <a:schemeClr val="dk1"/>
            </a:solidFill>
            <a:prstDash val="solid"/>
            <a:round/>
            <a:headEnd type="oval" w="med" len="med"/>
            <a:tailEnd type="oval" w="med" len="med"/>
          </a:ln>
        </p:spPr>
      </p:cxnSp>
      <p:cxnSp>
        <p:nvCxnSpPr>
          <p:cNvPr id="322" name="Google Shape;322;p38"/>
          <p:cNvCxnSpPr/>
          <p:nvPr/>
        </p:nvCxnSpPr>
        <p:spPr>
          <a:xfrm flipH="1">
            <a:off x="1600200" y="3962400"/>
            <a:ext cx="2362200" cy="228600"/>
          </a:xfrm>
          <a:prstGeom prst="straightConnector1">
            <a:avLst/>
          </a:prstGeom>
          <a:noFill/>
          <a:ln w="9525" cap="flat" cmpd="sng">
            <a:solidFill>
              <a:schemeClr val="dk1"/>
            </a:solidFill>
            <a:prstDash val="solid"/>
            <a:round/>
            <a:headEnd type="oval" w="med" len="med"/>
            <a:tailEnd type="oval" w="med" len="med"/>
          </a:ln>
        </p:spPr>
      </p:cxnSp>
      <p:cxnSp>
        <p:nvCxnSpPr>
          <p:cNvPr id="323" name="Google Shape;323;p38"/>
          <p:cNvCxnSpPr/>
          <p:nvPr/>
        </p:nvCxnSpPr>
        <p:spPr>
          <a:xfrm flipH="1">
            <a:off x="3810000" y="5486400"/>
            <a:ext cx="1676400" cy="152400"/>
          </a:xfrm>
          <a:prstGeom prst="straightConnector1">
            <a:avLst/>
          </a:prstGeom>
          <a:noFill/>
          <a:ln w="9525" cap="flat" cmpd="sng">
            <a:solidFill>
              <a:schemeClr val="dk1"/>
            </a:solidFill>
            <a:prstDash val="solid"/>
            <a:round/>
            <a:headEnd type="oval" w="med" len="med"/>
            <a:tailEnd type="oval" w="med" len="med"/>
          </a:ln>
        </p:spPr>
      </p:cxnSp>
      <p:cxnSp>
        <p:nvCxnSpPr>
          <p:cNvPr id="324" name="Google Shape;324;p38"/>
          <p:cNvCxnSpPr/>
          <p:nvPr/>
        </p:nvCxnSpPr>
        <p:spPr>
          <a:xfrm flipH="1">
            <a:off x="4191000" y="2286000"/>
            <a:ext cx="457200" cy="381000"/>
          </a:xfrm>
          <a:prstGeom prst="straightConnector1">
            <a:avLst/>
          </a:prstGeom>
          <a:noFill/>
          <a:ln w="9525" cap="flat" cmpd="sng">
            <a:solidFill>
              <a:schemeClr val="dk1"/>
            </a:solidFill>
            <a:prstDash val="solid"/>
            <a:round/>
            <a:headEnd type="oval" w="med" len="med"/>
            <a:tailEnd type="oval" w="med" len="med"/>
          </a:ln>
        </p:spPr>
      </p:cxnSp>
      <p:cxnSp>
        <p:nvCxnSpPr>
          <p:cNvPr id="325" name="Google Shape;325;p38"/>
          <p:cNvCxnSpPr/>
          <p:nvPr/>
        </p:nvCxnSpPr>
        <p:spPr>
          <a:xfrm flipH="1">
            <a:off x="6019800" y="1981200"/>
            <a:ext cx="838200" cy="533400"/>
          </a:xfrm>
          <a:prstGeom prst="straightConnector1">
            <a:avLst/>
          </a:prstGeom>
          <a:noFill/>
          <a:ln w="9525" cap="flat" cmpd="sng">
            <a:solidFill>
              <a:schemeClr val="dk1"/>
            </a:solidFill>
            <a:prstDash val="solid"/>
            <a:round/>
            <a:headEnd type="oval" w="med" len="med"/>
            <a:tailEnd type="oval" w="med" len="med"/>
          </a:ln>
        </p:spPr>
      </p:cxnSp>
      <p:cxnSp>
        <p:nvCxnSpPr>
          <p:cNvPr id="326" name="Google Shape;326;p38"/>
          <p:cNvCxnSpPr/>
          <p:nvPr/>
        </p:nvCxnSpPr>
        <p:spPr>
          <a:xfrm flipH="1">
            <a:off x="6172200" y="3505200"/>
            <a:ext cx="838200" cy="533400"/>
          </a:xfrm>
          <a:prstGeom prst="straightConnector1">
            <a:avLst/>
          </a:prstGeom>
          <a:noFill/>
          <a:ln w="9525" cap="flat" cmpd="sng">
            <a:solidFill>
              <a:schemeClr val="dk1"/>
            </a:solidFill>
            <a:prstDash val="solid"/>
            <a:round/>
            <a:headEnd type="oval" w="med" len="med"/>
            <a:tailEnd type="oval" w="med" len="med"/>
          </a:ln>
        </p:spPr>
      </p:cxnSp>
      <p:grpSp>
        <p:nvGrpSpPr>
          <p:cNvPr id="327" name="Google Shape;327;p38"/>
          <p:cNvGrpSpPr/>
          <p:nvPr/>
        </p:nvGrpSpPr>
        <p:grpSpPr>
          <a:xfrm>
            <a:off x="7066843" y="4267464"/>
            <a:ext cx="2049633" cy="930429"/>
            <a:chOff x="1194174" y="932121"/>
            <a:chExt cx="3306287" cy="1551070"/>
          </a:xfrm>
        </p:grpSpPr>
        <p:sp>
          <p:nvSpPr>
            <p:cNvPr id="328" name="Google Shape;328;p38"/>
            <p:cNvSpPr/>
            <p:nvPr/>
          </p:nvSpPr>
          <p:spPr>
            <a:xfrm>
              <a:off x="1249799" y="958842"/>
              <a:ext cx="3124195" cy="1524349"/>
            </a:xfrm>
            <a:prstGeom prst="rect">
              <a:avLst/>
            </a:prstGeom>
            <a:solidFill>
              <a:srgbClr val="008852">
                <a:alpha val="24705"/>
              </a:srgbClr>
            </a:solidFill>
            <a:ln w="25400" cap="flat" cmpd="sng">
              <a:solidFill>
                <a:srgbClr val="0088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FFFFFF"/>
                </a:solidFill>
                <a:latin typeface="Calibri"/>
                <a:ea typeface="Calibri"/>
                <a:cs typeface="Calibri"/>
                <a:sym typeface="Calibri"/>
              </a:endParaRPr>
            </a:p>
          </p:txBody>
        </p:sp>
        <p:sp>
          <p:nvSpPr>
            <p:cNvPr id="329" name="Google Shape;329;p38"/>
            <p:cNvSpPr txBox="1"/>
            <p:nvPr/>
          </p:nvSpPr>
          <p:spPr>
            <a:xfrm>
              <a:off x="1249799" y="932121"/>
              <a:ext cx="3250662" cy="61397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US" sz="1800" b="1">
                  <a:solidFill>
                    <a:schemeClr val="dk1"/>
                  </a:solidFill>
                  <a:latin typeface="Calibri"/>
                  <a:ea typeface="Calibri"/>
                  <a:cs typeface="Calibri"/>
                  <a:sym typeface="Calibri"/>
                </a:rPr>
                <a:t>Thailand</a:t>
              </a:r>
              <a:endParaRPr/>
            </a:p>
          </p:txBody>
        </p:sp>
        <p:sp>
          <p:nvSpPr>
            <p:cNvPr id="330" name="Google Shape;330;p38"/>
            <p:cNvSpPr txBox="1"/>
            <p:nvPr/>
          </p:nvSpPr>
          <p:spPr>
            <a:xfrm>
              <a:off x="1194174" y="1301454"/>
              <a:ext cx="3072977" cy="7696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Partnership was executed in October 2017.</a:t>
              </a:r>
              <a:endParaRPr sz="1200">
                <a:solidFill>
                  <a:schemeClr val="dk1"/>
                </a:solidFill>
                <a:latin typeface="Calibri"/>
                <a:ea typeface="Calibri"/>
                <a:cs typeface="Calibri"/>
                <a:sym typeface="Calibri"/>
              </a:endParaRPr>
            </a:p>
          </p:txBody>
        </p:sp>
      </p:grpSp>
      <p:cxnSp>
        <p:nvCxnSpPr>
          <p:cNvPr id="331" name="Google Shape;331;p38"/>
          <p:cNvCxnSpPr/>
          <p:nvPr/>
        </p:nvCxnSpPr>
        <p:spPr>
          <a:xfrm rot="10800000">
            <a:off x="3675062" y="3505200"/>
            <a:ext cx="3367160" cy="1223963"/>
          </a:xfrm>
          <a:prstGeom prst="straightConnector1">
            <a:avLst/>
          </a:prstGeom>
          <a:noFill/>
          <a:ln w="9525" cap="flat" cmpd="sng">
            <a:solidFill>
              <a:schemeClr val="dk1"/>
            </a:solidFill>
            <a:prstDash val="solid"/>
            <a:round/>
            <a:headEnd type="oval" w="med" len="med"/>
            <a:tailEnd type="oval" w="med" len="med"/>
          </a:ln>
        </p:spPr>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additive="base">
                                        <p:cTn id="7" dur="500"/>
                                        <p:tgtEl>
                                          <p:spTgt spid="283"/>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316"/>
                                        </p:tgtEl>
                                        <p:attrNameLst>
                                          <p:attrName>style.visibility</p:attrName>
                                        </p:attrNameLst>
                                      </p:cBhvr>
                                      <p:to>
                                        <p:strVal val="visible"/>
                                      </p:to>
                                    </p:set>
                                    <p:animEffect transition="in" filter="fade">
                                      <p:cBhvr>
                                        <p:cTn id="10" dur="500"/>
                                        <p:tgtEl>
                                          <p:spTgt spid="316"/>
                                        </p:tgtEl>
                                      </p:cBhvr>
                                    </p:animEffect>
                                  </p:childTnLst>
                                </p:cTn>
                              </p:par>
                              <p:par>
                                <p:cTn id="11" presetID="10" presetClass="entr" presetSubtype="0" fill="hold" nodeType="withEffect">
                                  <p:stCondLst>
                                    <p:cond delay="0"/>
                                  </p:stCondLst>
                                  <p:childTnLst>
                                    <p:set>
                                      <p:cBhvr>
                                        <p:cTn id="12" dur="1" fill="hold">
                                          <p:stCondLst>
                                            <p:cond delay="0"/>
                                          </p:stCondLst>
                                        </p:cTn>
                                        <p:tgtEl>
                                          <p:spTgt spid="326"/>
                                        </p:tgtEl>
                                        <p:attrNameLst>
                                          <p:attrName>style.visibility</p:attrName>
                                        </p:attrNameLst>
                                      </p:cBhvr>
                                      <p:to>
                                        <p:strVal val="visible"/>
                                      </p:to>
                                    </p:set>
                                    <p:animEffect transition="in" filter="fade">
                                      <p:cBhvr>
                                        <p:cTn id="13" dur="1000"/>
                                        <p:tgtEl>
                                          <p:spTgt spid="326"/>
                                        </p:tgtEl>
                                      </p:cBhvr>
                                    </p:animEffect>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1"/>
                                        </p:tgtEl>
                                        <p:attrNameLst>
                                          <p:attrName>style.visibility</p:attrName>
                                        </p:attrNameLst>
                                      </p:cBhvr>
                                      <p:to>
                                        <p:strVal val="visible"/>
                                      </p:to>
                                    </p:set>
                                  </p:childTnLst>
                                </p:cTn>
                              </p:par>
                              <p:par>
                                <p:cTn id="39" presetID="10" presetClass="entr" presetSubtype="0" fill="hold" nodeType="withEffect">
                                  <p:stCondLst>
                                    <p:cond delay="0"/>
                                  </p:stCondLst>
                                  <p:childTnLst>
                                    <p:set>
                                      <p:cBhvr>
                                        <p:cTn id="40" dur="1" fill="hold">
                                          <p:stCondLst>
                                            <p:cond delay="0"/>
                                          </p:stCondLst>
                                        </p:cTn>
                                        <p:tgtEl>
                                          <p:spTgt spid="320"/>
                                        </p:tgtEl>
                                        <p:attrNameLst>
                                          <p:attrName>style.visibility</p:attrName>
                                        </p:attrNameLst>
                                      </p:cBhvr>
                                      <p:to>
                                        <p:strVal val="visible"/>
                                      </p:to>
                                    </p:set>
                                    <p:animEffect transition="in" filter="fade">
                                      <p:cBhvr>
                                        <p:cTn id="41" dur="500"/>
                                        <p:tgtEl>
                                          <p:spTgt spid="320"/>
                                        </p:tgtEl>
                                      </p:cBhvr>
                                    </p:animEffect>
                                  </p:childTnLst>
                                </p:cTn>
                              </p:par>
                              <p:par>
                                <p:cTn id="42" presetID="10" presetClass="entr" presetSubtype="0" fill="hold" nodeType="withEffect">
                                  <p:stCondLst>
                                    <p:cond delay="0"/>
                                  </p:stCondLst>
                                  <p:childTnLst>
                                    <p:set>
                                      <p:cBhvr>
                                        <p:cTn id="43" dur="1" fill="hold">
                                          <p:stCondLst>
                                            <p:cond delay="0"/>
                                          </p:stCondLst>
                                        </p:cTn>
                                        <p:tgtEl>
                                          <p:spTgt spid="321"/>
                                        </p:tgtEl>
                                        <p:attrNameLst>
                                          <p:attrName>style.visibility</p:attrName>
                                        </p:attrNameLst>
                                      </p:cBhvr>
                                      <p:to>
                                        <p:strVal val="visible"/>
                                      </p:to>
                                    </p:set>
                                    <p:animEffect transition="in" filter="fade">
                                      <p:cBhvr>
                                        <p:cTn id="44" dur="500"/>
                                        <p:tgtEl>
                                          <p:spTgt spid="321"/>
                                        </p:tgtEl>
                                      </p:cBhvr>
                                    </p:animEffect>
                                  </p:childTnLst>
                                </p:cTn>
                              </p:par>
                              <p:par>
                                <p:cTn id="45" presetID="10" presetClass="entr" presetSubtype="0" fill="hold" nodeType="withEffect">
                                  <p:stCondLst>
                                    <p:cond delay="0"/>
                                  </p:stCondLst>
                                  <p:childTnLst>
                                    <p:set>
                                      <p:cBhvr>
                                        <p:cTn id="46" dur="1" fill="hold">
                                          <p:stCondLst>
                                            <p:cond delay="0"/>
                                          </p:stCondLst>
                                        </p:cTn>
                                        <p:tgtEl>
                                          <p:spTgt spid="322"/>
                                        </p:tgtEl>
                                        <p:attrNameLst>
                                          <p:attrName>style.visibility</p:attrName>
                                        </p:attrNameLst>
                                      </p:cBhvr>
                                      <p:to>
                                        <p:strVal val="visible"/>
                                      </p:to>
                                    </p:set>
                                    <p:animEffect transition="in" filter="fade">
                                      <p:cBhvr>
                                        <p:cTn id="47" dur="500"/>
                                        <p:tgtEl>
                                          <p:spTgt spid="322"/>
                                        </p:tgtEl>
                                      </p:cBhvr>
                                    </p:animEffect>
                                  </p:childTnLst>
                                </p:cTn>
                              </p:par>
                              <p:par>
                                <p:cTn id="48" presetID="10" presetClass="entr" presetSubtype="0" fill="hold" nodeType="withEffect">
                                  <p:stCondLst>
                                    <p:cond delay="0"/>
                                  </p:stCondLst>
                                  <p:childTnLst>
                                    <p:set>
                                      <p:cBhvr>
                                        <p:cTn id="49" dur="1" fill="hold">
                                          <p:stCondLst>
                                            <p:cond delay="0"/>
                                          </p:stCondLst>
                                        </p:cTn>
                                        <p:tgtEl>
                                          <p:spTgt spid="323"/>
                                        </p:tgtEl>
                                        <p:attrNameLst>
                                          <p:attrName>style.visibility</p:attrName>
                                        </p:attrNameLst>
                                      </p:cBhvr>
                                      <p:to>
                                        <p:strVal val="visible"/>
                                      </p:to>
                                    </p:set>
                                    <p:animEffect transition="in" filter="fade">
                                      <p:cBhvr>
                                        <p:cTn id="50" dur="500"/>
                                        <p:tgtEl>
                                          <p:spTgt spid="323"/>
                                        </p:tgtEl>
                                      </p:cBhvr>
                                    </p:animEffect>
                                  </p:childTnLst>
                                </p:cTn>
                              </p:par>
                              <p:par>
                                <p:cTn id="51" presetID="10" presetClass="entr" presetSubtype="0" fill="hold" nodeType="withEffect">
                                  <p:stCondLst>
                                    <p:cond delay="0"/>
                                  </p:stCondLst>
                                  <p:childTnLst>
                                    <p:set>
                                      <p:cBhvr>
                                        <p:cTn id="52" dur="1" fill="hold">
                                          <p:stCondLst>
                                            <p:cond delay="0"/>
                                          </p:stCondLst>
                                        </p:cTn>
                                        <p:tgtEl>
                                          <p:spTgt spid="324"/>
                                        </p:tgtEl>
                                        <p:attrNameLst>
                                          <p:attrName>style.visibility</p:attrName>
                                        </p:attrNameLst>
                                      </p:cBhvr>
                                      <p:to>
                                        <p:strVal val="visible"/>
                                      </p:to>
                                    </p:set>
                                    <p:animEffect transition="in" filter="fade">
                                      <p:cBhvr>
                                        <p:cTn id="53" dur="500"/>
                                        <p:tgtEl>
                                          <p:spTgt spid="324"/>
                                        </p:tgtEl>
                                      </p:cBhvr>
                                    </p:animEffect>
                                  </p:childTnLst>
                                </p:cTn>
                              </p:par>
                              <p:par>
                                <p:cTn id="54" presetID="10" presetClass="entr" presetSubtype="0" fill="hold" nodeType="withEffect">
                                  <p:stCondLst>
                                    <p:cond delay="0"/>
                                  </p:stCondLst>
                                  <p:childTnLst>
                                    <p:set>
                                      <p:cBhvr>
                                        <p:cTn id="55" dur="1" fill="hold">
                                          <p:stCondLst>
                                            <p:cond delay="0"/>
                                          </p:stCondLst>
                                        </p:cTn>
                                        <p:tgtEl>
                                          <p:spTgt spid="325"/>
                                        </p:tgtEl>
                                        <p:attrNameLst>
                                          <p:attrName>style.visibility</p:attrName>
                                        </p:attrNameLst>
                                      </p:cBhvr>
                                      <p:to>
                                        <p:strVal val="visible"/>
                                      </p:to>
                                    </p:set>
                                    <p:animEffect transition="in" filter="fade">
                                      <p:cBhvr>
                                        <p:cTn id="56" dur="500"/>
                                        <p:tgtEl>
                                          <p:spTgt spid="325"/>
                                        </p:tgtEl>
                                      </p:cBhvr>
                                    </p:animEffect>
                                  </p:childTnLst>
                                </p:cTn>
                              </p:par>
                              <p:par>
                                <p:cTn id="57" presetID="1" presetClass="entr" presetSubtype="0" fill="hold" nodeType="withEffect">
                                  <p:stCondLst>
                                    <p:cond delay="0"/>
                                  </p:stCondLst>
                                  <p:childTnLst>
                                    <p:set>
                                      <p:cBhvr>
                                        <p:cTn id="58" dur="1" fill="hold">
                                          <p:stCondLst>
                                            <p:cond delay="0"/>
                                          </p:stCondLst>
                                        </p:cTn>
                                        <p:tgtEl>
                                          <p:spTgt spid="32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2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85"/>
                                        </p:tgtEl>
                                        <p:attrNameLst>
                                          <p:attrName>style.visibility</p:attrName>
                                        </p:attrNameLst>
                                      </p:cBhvr>
                                      <p:to>
                                        <p:strVal val="visible"/>
                                      </p:to>
                                    </p:set>
                                  </p:childTnLst>
                                </p:cTn>
                              </p:par>
                              <p:par>
                                <p:cTn id="63" presetID="10" presetClass="entr" presetSubtype="0" fill="hold" nodeType="withEffect">
                                  <p:stCondLst>
                                    <p:cond delay="0"/>
                                  </p:stCondLst>
                                  <p:childTnLst>
                                    <p:set>
                                      <p:cBhvr>
                                        <p:cTn id="64" dur="1" fill="hold">
                                          <p:stCondLst>
                                            <p:cond delay="0"/>
                                          </p:stCondLst>
                                        </p:cTn>
                                        <p:tgtEl>
                                          <p:spTgt spid="331"/>
                                        </p:tgtEl>
                                        <p:attrNameLst>
                                          <p:attrName>style.visibility</p:attrName>
                                        </p:attrNameLst>
                                      </p:cBhvr>
                                      <p:to>
                                        <p:strVal val="visible"/>
                                      </p:to>
                                    </p:set>
                                    <p:animEffect transition="in" filter="fade">
                                      <p:cBhvr>
                                        <p:cTn id="65" dur="5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9"/>
          <p:cNvSpPr txBox="1"/>
          <p:nvPr/>
        </p:nvSpPr>
        <p:spPr>
          <a:xfrm>
            <a:off x="609600" y="609600"/>
            <a:ext cx="7696200" cy="276999"/>
          </a:xfrm>
          <a:prstGeom prst="rect">
            <a:avLst/>
          </a:prstGeom>
          <a:solidFill>
            <a:schemeClr val="lt1"/>
          </a:solidFill>
          <a:ln w="25400" cap="flat" cmpd="sng">
            <a:solidFill>
              <a:srgbClr val="339967"/>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CARD, Inc.</a:t>
            </a:r>
            <a:r>
              <a:rPr lang="en-US" sz="1200">
                <a:solidFill>
                  <a:schemeClr val="dk1"/>
                </a:solidFill>
                <a:latin typeface="Calibri"/>
                <a:ea typeface="Calibri"/>
                <a:cs typeface="Calibri"/>
                <a:sym typeface="Calibri"/>
              </a:rPr>
              <a:t> serves as the </a:t>
            </a:r>
            <a:r>
              <a:rPr lang="en-US" sz="1200" b="1">
                <a:solidFill>
                  <a:schemeClr val="dk1"/>
                </a:solidFill>
                <a:latin typeface="Calibri"/>
                <a:ea typeface="Calibri"/>
                <a:cs typeface="Calibri"/>
                <a:sym typeface="Calibri"/>
              </a:rPr>
              <a:t>trailblazer.</a:t>
            </a:r>
            <a:endParaRPr sz="1200" b="1">
              <a:solidFill>
                <a:schemeClr val="dk1"/>
              </a:solidFill>
              <a:latin typeface="Calibri"/>
              <a:ea typeface="Calibri"/>
              <a:cs typeface="Calibri"/>
              <a:sym typeface="Calibri"/>
            </a:endParaRPr>
          </a:p>
        </p:txBody>
      </p:sp>
      <p:sp>
        <p:nvSpPr>
          <p:cNvPr id="337" name="Google Shape;337;p39"/>
          <p:cNvSpPr txBox="1"/>
          <p:nvPr/>
        </p:nvSpPr>
        <p:spPr>
          <a:xfrm>
            <a:off x="609600" y="1094601"/>
            <a:ext cx="7696200" cy="276999"/>
          </a:xfrm>
          <a:prstGeom prst="rect">
            <a:avLst/>
          </a:prstGeom>
          <a:solidFill>
            <a:schemeClr val="lt1"/>
          </a:solidFill>
          <a:ln w="25400" cap="flat" cmpd="sng">
            <a:solidFill>
              <a:srgbClr val="339967"/>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CARD Bank </a:t>
            </a:r>
            <a:r>
              <a:rPr lang="en-US" sz="1200">
                <a:solidFill>
                  <a:schemeClr val="dk1"/>
                </a:solidFill>
                <a:latin typeface="Calibri"/>
                <a:ea typeface="Calibri"/>
                <a:cs typeface="Calibri"/>
                <a:sym typeface="Calibri"/>
              </a:rPr>
              <a:t>and </a:t>
            </a:r>
            <a:r>
              <a:rPr lang="en-US" sz="1200" b="1">
                <a:solidFill>
                  <a:schemeClr val="dk1"/>
                </a:solidFill>
                <a:latin typeface="Calibri"/>
                <a:ea typeface="Calibri"/>
                <a:cs typeface="Calibri"/>
                <a:sym typeface="Calibri"/>
              </a:rPr>
              <a:t>RBI </a:t>
            </a:r>
            <a:r>
              <a:rPr lang="en-US" sz="1200">
                <a:solidFill>
                  <a:schemeClr val="dk1"/>
                </a:solidFill>
                <a:latin typeface="Calibri"/>
                <a:ea typeface="Calibri"/>
                <a:cs typeface="Calibri"/>
                <a:sym typeface="Calibri"/>
              </a:rPr>
              <a:t>absorb CARD, Inc. branches once viable and the license has been approved by BSP.</a:t>
            </a:r>
            <a:endParaRPr sz="1200">
              <a:solidFill>
                <a:schemeClr val="dk1"/>
              </a:solidFill>
              <a:latin typeface="Calibri"/>
              <a:ea typeface="Calibri"/>
              <a:cs typeface="Calibri"/>
              <a:sym typeface="Calibri"/>
            </a:endParaRPr>
          </a:p>
        </p:txBody>
      </p:sp>
      <p:sp>
        <p:nvSpPr>
          <p:cNvPr id="338" name="Google Shape;338;p39"/>
          <p:cNvSpPr txBox="1"/>
          <p:nvPr/>
        </p:nvSpPr>
        <p:spPr>
          <a:xfrm>
            <a:off x="609600" y="1600200"/>
            <a:ext cx="7696200" cy="276999"/>
          </a:xfrm>
          <a:prstGeom prst="rect">
            <a:avLst/>
          </a:prstGeom>
          <a:solidFill>
            <a:schemeClr val="lt1"/>
          </a:solidFill>
          <a:ln w="25400" cap="flat" cmpd="sng">
            <a:solidFill>
              <a:srgbClr val="339967"/>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CARD SME Bank </a:t>
            </a:r>
            <a:r>
              <a:rPr lang="en-US" sz="1200">
                <a:solidFill>
                  <a:schemeClr val="dk1"/>
                </a:solidFill>
                <a:latin typeface="Calibri"/>
                <a:ea typeface="Calibri"/>
                <a:cs typeface="Calibri"/>
                <a:sym typeface="Calibri"/>
              </a:rPr>
              <a:t>absorbs graduate clients to assist them with bigger capitals.</a:t>
            </a:r>
            <a:endParaRPr sz="1200">
              <a:solidFill>
                <a:schemeClr val="dk1"/>
              </a:solidFill>
              <a:latin typeface="Calibri"/>
              <a:ea typeface="Calibri"/>
              <a:cs typeface="Calibri"/>
              <a:sym typeface="Calibri"/>
            </a:endParaRPr>
          </a:p>
        </p:txBody>
      </p:sp>
      <p:sp>
        <p:nvSpPr>
          <p:cNvPr id="339" name="Google Shape;339;p39"/>
          <p:cNvSpPr/>
          <p:nvPr/>
        </p:nvSpPr>
        <p:spPr>
          <a:xfrm>
            <a:off x="609600" y="4114800"/>
            <a:ext cx="7696200" cy="646331"/>
          </a:xfrm>
          <a:prstGeom prst="rect">
            <a:avLst/>
          </a:prstGeom>
          <a:solidFill>
            <a:schemeClr val="lt1"/>
          </a:solidFill>
          <a:ln w="25400" cap="flat" cmpd="sng">
            <a:solidFill>
              <a:srgbClr val="339967"/>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err="1">
                <a:solidFill>
                  <a:schemeClr val="dk1"/>
                </a:solidFill>
                <a:latin typeface="Calibri"/>
                <a:ea typeface="Calibri"/>
                <a:cs typeface="Calibri"/>
                <a:sym typeface="Calibri"/>
              </a:rPr>
              <a:t>BotiCARD</a:t>
            </a:r>
            <a:r>
              <a:rPr lang="en-US" sz="1200" dirty="0">
                <a:solidFill>
                  <a:schemeClr val="dk1"/>
                </a:solidFill>
                <a:latin typeface="Calibri"/>
                <a:ea typeface="Calibri"/>
                <a:cs typeface="Calibri"/>
                <a:sym typeface="Calibri"/>
              </a:rPr>
              <a:t> pharmacy provides affordable and quality medicines as well as health protection program together with CARD MRI’s health program. </a:t>
            </a:r>
            <a:r>
              <a:rPr lang="en-US" sz="1200" b="1" dirty="0">
                <a:solidFill>
                  <a:schemeClr val="dk1"/>
                </a:solidFill>
                <a:latin typeface="Calibri"/>
                <a:ea typeface="Calibri"/>
                <a:cs typeface="Calibri"/>
                <a:sym typeface="Calibri"/>
              </a:rPr>
              <a:t>CARD MRI Clinics and partner hospitals</a:t>
            </a:r>
            <a:r>
              <a:rPr lang="en-US" sz="1200" dirty="0">
                <a:solidFill>
                  <a:schemeClr val="dk1"/>
                </a:solidFill>
                <a:latin typeface="Calibri"/>
                <a:ea typeface="Calibri"/>
                <a:cs typeface="Calibri"/>
                <a:sym typeface="Calibri"/>
              </a:rPr>
              <a:t> are ready to provide quality and affordable healthcare services.</a:t>
            </a:r>
            <a:endParaRPr sz="1200" dirty="0">
              <a:solidFill>
                <a:schemeClr val="dk1"/>
              </a:solidFill>
              <a:latin typeface="Calibri"/>
              <a:ea typeface="Calibri"/>
              <a:cs typeface="Calibri"/>
              <a:sym typeface="Calibri"/>
            </a:endParaRPr>
          </a:p>
        </p:txBody>
      </p:sp>
      <p:sp>
        <p:nvSpPr>
          <p:cNvPr id="340" name="Google Shape;340;p39"/>
          <p:cNvSpPr txBox="1"/>
          <p:nvPr/>
        </p:nvSpPr>
        <p:spPr>
          <a:xfrm>
            <a:off x="116959" y="88273"/>
            <a:ext cx="5778621"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chemeClr val="dk1"/>
                </a:solidFill>
                <a:latin typeface="Calibri"/>
                <a:ea typeface="Calibri"/>
                <a:cs typeface="Calibri"/>
                <a:sym typeface="Calibri"/>
              </a:rPr>
              <a:t>The CARD MRI Business Model</a:t>
            </a:r>
            <a:endParaRPr sz="3000" b="1">
              <a:solidFill>
                <a:schemeClr val="dk1"/>
              </a:solidFill>
              <a:latin typeface="Calibri"/>
              <a:ea typeface="Calibri"/>
              <a:cs typeface="Calibri"/>
              <a:sym typeface="Calibri"/>
            </a:endParaRPr>
          </a:p>
        </p:txBody>
      </p:sp>
      <p:sp>
        <p:nvSpPr>
          <p:cNvPr id="341" name="Google Shape;341;p39"/>
          <p:cNvSpPr/>
          <p:nvPr/>
        </p:nvSpPr>
        <p:spPr>
          <a:xfrm>
            <a:off x="4392001" y="914400"/>
            <a:ext cx="128571" cy="180000"/>
          </a:xfrm>
          <a:prstGeom prst="downArrow">
            <a:avLst>
              <a:gd name="adj1" fmla="val 50000"/>
              <a:gd name="adj2" fmla="val 50000"/>
            </a:avLst>
          </a:prstGeom>
          <a:solidFill>
            <a:srgbClr val="339967"/>
          </a:solidFill>
          <a:ln w="25400" cap="flat" cmpd="sng">
            <a:solidFill>
              <a:srgbClr val="3399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2" name="Google Shape;342;p39"/>
          <p:cNvSpPr/>
          <p:nvPr/>
        </p:nvSpPr>
        <p:spPr>
          <a:xfrm>
            <a:off x="4393414" y="1371600"/>
            <a:ext cx="128571" cy="180000"/>
          </a:xfrm>
          <a:prstGeom prst="downArrow">
            <a:avLst>
              <a:gd name="adj1" fmla="val 50000"/>
              <a:gd name="adj2" fmla="val 50000"/>
            </a:avLst>
          </a:prstGeom>
          <a:solidFill>
            <a:srgbClr val="339967"/>
          </a:solidFill>
          <a:ln w="25400" cap="flat" cmpd="sng">
            <a:solidFill>
              <a:srgbClr val="3399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3" name="Google Shape;343;p39"/>
          <p:cNvSpPr/>
          <p:nvPr/>
        </p:nvSpPr>
        <p:spPr>
          <a:xfrm>
            <a:off x="609600" y="2057400"/>
            <a:ext cx="7696200" cy="461665"/>
          </a:xfrm>
          <a:prstGeom prst="rect">
            <a:avLst/>
          </a:prstGeom>
          <a:solidFill>
            <a:schemeClr val="lt1"/>
          </a:solidFill>
          <a:ln w="25400" cap="flat" cmpd="sng">
            <a:solidFill>
              <a:srgbClr val="339967"/>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CARD MBA </a:t>
            </a:r>
            <a:r>
              <a:rPr lang="en-US" sz="1200">
                <a:solidFill>
                  <a:schemeClr val="dk1"/>
                </a:solidFill>
                <a:latin typeface="Calibri"/>
                <a:ea typeface="Calibri"/>
                <a:cs typeface="Calibri"/>
                <a:sym typeface="Calibri"/>
              </a:rPr>
              <a:t>provides microinsurance to client in terms of life, loan, and retirement fund.  </a:t>
            </a:r>
            <a:r>
              <a:rPr lang="en-US" sz="1200" b="1">
                <a:solidFill>
                  <a:schemeClr val="dk1"/>
                </a:solidFill>
                <a:latin typeface="Calibri"/>
                <a:ea typeface="Calibri"/>
                <a:cs typeface="Calibri"/>
                <a:sym typeface="Calibri"/>
              </a:rPr>
              <a:t>CaMIA</a:t>
            </a:r>
            <a:r>
              <a:rPr lang="en-US" sz="1200">
                <a:solidFill>
                  <a:schemeClr val="dk1"/>
                </a:solidFill>
                <a:latin typeface="Calibri"/>
                <a:ea typeface="Calibri"/>
                <a:cs typeface="Calibri"/>
                <a:sym typeface="Calibri"/>
              </a:rPr>
              <a:t> and </a:t>
            </a:r>
            <a:r>
              <a:rPr lang="en-US" sz="1200" b="1">
                <a:solidFill>
                  <a:schemeClr val="dk1"/>
                </a:solidFill>
                <a:latin typeface="Calibri"/>
                <a:ea typeface="Calibri"/>
                <a:cs typeface="Calibri"/>
                <a:sym typeface="Calibri"/>
              </a:rPr>
              <a:t>CPMI</a:t>
            </a:r>
            <a:r>
              <a:rPr lang="en-US" sz="1200">
                <a:solidFill>
                  <a:schemeClr val="dk1"/>
                </a:solidFill>
                <a:latin typeface="Calibri"/>
                <a:ea typeface="Calibri"/>
                <a:cs typeface="Calibri"/>
                <a:sym typeface="Calibri"/>
              </a:rPr>
              <a:t> on the other hand, provide also life and non-life insurance. </a:t>
            </a:r>
            <a:endParaRPr sz="1200">
              <a:solidFill>
                <a:schemeClr val="dk1"/>
              </a:solidFill>
              <a:latin typeface="Calibri"/>
              <a:ea typeface="Calibri"/>
              <a:cs typeface="Calibri"/>
              <a:sym typeface="Calibri"/>
            </a:endParaRPr>
          </a:p>
        </p:txBody>
      </p:sp>
      <p:grpSp>
        <p:nvGrpSpPr>
          <p:cNvPr id="344" name="Google Shape;344;p39"/>
          <p:cNvGrpSpPr/>
          <p:nvPr/>
        </p:nvGrpSpPr>
        <p:grpSpPr>
          <a:xfrm>
            <a:off x="1905000" y="2514600"/>
            <a:ext cx="5638800" cy="152400"/>
            <a:chOff x="1828800" y="3733800"/>
            <a:chExt cx="5638800" cy="152400"/>
          </a:xfrm>
        </p:grpSpPr>
        <p:sp>
          <p:nvSpPr>
            <p:cNvPr id="345" name="Google Shape;345;p39"/>
            <p:cNvSpPr/>
            <p:nvPr/>
          </p:nvSpPr>
          <p:spPr>
            <a:xfrm>
              <a:off x="7239000" y="3738265"/>
              <a:ext cx="228600" cy="147935"/>
            </a:xfrm>
            <a:prstGeom prst="rect">
              <a:avLst/>
            </a:prstGeom>
            <a:solidFill>
              <a:srgbClr val="339967"/>
            </a:solidFill>
            <a:ln w="25400" cap="flat" cmpd="sng">
              <a:solidFill>
                <a:srgbClr val="3399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46" name="Google Shape;346;p39"/>
            <p:cNvSpPr/>
            <p:nvPr/>
          </p:nvSpPr>
          <p:spPr>
            <a:xfrm>
              <a:off x="1828800" y="3733800"/>
              <a:ext cx="228600" cy="147935"/>
            </a:xfrm>
            <a:prstGeom prst="rect">
              <a:avLst/>
            </a:prstGeom>
            <a:solidFill>
              <a:srgbClr val="339967"/>
            </a:solidFill>
            <a:ln w="25400" cap="flat" cmpd="sng">
              <a:solidFill>
                <a:srgbClr val="3399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47" name="Google Shape;347;p39"/>
            <p:cNvSpPr/>
            <p:nvPr/>
          </p:nvSpPr>
          <p:spPr>
            <a:xfrm>
              <a:off x="4343400" y="3733800"/>
              <a:ext cx="228600" cy="147935"/>
            </a:xfrm>
            <a:prstGeom prst="rect">
              <a:avLst/>
            </a:prstGeom>
            <a:solidFill>
              <a:srgbClr val="339967"/>
            </a:solidFill>
            <a:ln w="25400" cap="flat" cmpd="sng">
              <a:solidFill>
                <a:srgbClr val="3399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
        <p:nvSpPr>
          <p:cNvPr id="348" name="Google Shape;348;p39"/>
          <p:cNvSpPr/>
          <p:nvPr/>
        </p:nvSpPr>
        <p:spPr>
          <a:xfrm>
            <a:off x="609600" y="2667000"/>
            <a:ext cx="7696200" cy="641985"/>
          </a:xfrm>
          <a:prstGeom prst="rect">
            <a:avLst/>
          </a:prstGeom>
          <a:solidFill>
            <a:schemeClr val="lt1"/>
          </a:solidFill>
          <a:ln w="25400" cap="flat" cmpd="sng">
            <a:solidFill>
              <a:srgbClr val="339967"/>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CMDI </a:t>
            </a:r>
            <a:r>
              <a:rPr lang="en-US" sz="1200">
                <a:solidFill>
                  <a:schemeClr val="dk1"/>
                </a:solidFill>
                <a:latin typeface="Calibri"/>
                <a:ea typeface="Calibri"/>
                <a:cs typeface="Calibri"/>
                <a:sym typeface="Calibri"/>
              </a:rPr>
              <a:t>is the school of CARD MRI while </a:t>
            </a:r>
            <a:r>
              <a:rPr lang="en-US" sz="1200" b="1">
                <a:solidFill>
                  <a:schemeClr val="dk1"/>
                </a:solidFill>
                <a:latin typeface="Calibri"/>
                <a:ea typeface="Calibri"/>
                <a:cs typeface="Calibri"/>
                <a:sym typeface="Calibri"/>
              </a:rPr>
              <a:t>CMIT, FDS Asya Philipines, </a:t>
            </a:r>
            <a:r>
              <a:rPr lang="en-US" sz="1200">
                <a:solidFill>
                  <a:schemeClr val="dk1"/>
                </a:solidFill>
                <a:latin typeface="Calibri"/>
                <a:ea typeface="Calibri"/>
                <a:cs typeface="Calibri"/>
                <a:sym typeface="Calibri"/>
              </a:rPr>
              <a:t>and </a:t>
            </a:r>
            <a:r>
              <a:rPr lang="en-US" sz="1200" b="1">
                <a:solidFill>
                  <a:schemeClr val="dk1"/>
                </a:solidFill>
                <a:latin typeface="Calibri"/>
                <a:ea typeface="Calibri"/>
                <a:cs typeface="Calibri"/>
                <a:sym typeface="Calibri"/>
              </a:rPr>
              <a:t>FDS Asya Pte. Ltd. </a:t>
            </a:r>
            <a:r>
              <a:rPr lang="en-US" sz="1200">
                <a:solidFill>
                  <a:schemeClr val="dk1"/>
                </a:solidFill>
                <a:latin typeface="Calibri"/>
                <a:ea typeface="Calibri"/>
                <a:cs typeface="Calibri"/>
                <a:sym typeface="Calibri"/>
              </a:rPr>
              <a:t>handle technical support (products and services, accounts, employee records). </a:t>
            </a:r>
            <a:r>
              <a:rPr lang="en-US" sz="1200" b="1">
                <a:solidFill>
                  <a:schemeClr val="dk1"/>
                </a:solidFill>
                <a:latin typeface="Calibri"/>
                <a:ea typeface="Calibri"/>
                <a:cs typeface="Calibri"/>
                <a:sym typeface="Calibri"/>
              </a:rPr>
              <a:t>CARD Publishing Company </a:t>
            </a:r>
            <a:r>
              <a:rPr lang="en-US" sz="1200">
                <a:solidFill>
                  <a:schemeClr val="dk1"/>
                </a:solidFill>
                <a:latin typeface="Calibri"/>
                <a:ea typeface="Calibri"/>
                <a:cs typeface="Calibri"/>
                <a:sym typeface="Calibri"/>
              </a:rPr>
              <a:t>provides necessary information that could help CARD MRI clients and the public through different publications. </a:t>
            </a:r>
            <a:endParaRPr sz="1200">
              <a:solidFill>
                <a:schemeClr val="dk1"/>
              </a:solidFill>
              <a:latin typeface="Calibri"/>
              <a:ea typeface="Calibri"/>
              <a:cs typeface="Calibri"/>
              <a:sym typeface="Calibri"/>
            </a:endParaRPr>
          </a:p>
        </p:txBody>
      </p:sp>
      <p:grpSp>
        <p:nvGrpSpPr>
          <p:cNvPr id="349" name="Google Shape;349;p39"/>
          <p:cNvGrpSpPr/>
          <p:nvPr/>
        </p:nvGrpSpPr>
        <p:grpSpPr>
          <a:xfrm>
            <a:off x="1905000" y="3335723"/>
            <a:ext cx="5638800" cy="152400"/>
            <a:chOff x="1828800" y="3733800"/>
            <a:chExt cx="5638800" cy="152400"/>
          </a:xfrm>
        </p:grpSpPr>
        <p:sp>
          <p:nvSpPr>
            <p:cNvPr id="350" name="Google Shape;350;p39"/>
            <p:cNvSpPr/>
            <p:nvPr/>
          </p:nvSpPr>
          <p:spPr>
            <a:xfrm>
              <a:off x="7239000" y="3738265"/>
              <a:ext cx="228600" cy="147935"/>
            </a:xfrm>
            <a:prstGeom prst="rect">
              <a:avLst/>
            </a:prstGeom>
            <a:solidFill>
              <a:srgbClr val="339967"/>
            </a:solidFill>
            <a:ln w="25400" cap="flat" cmpd="sng">
              <a:solidFill>
                <a:srgbClr val="3399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51" name="Google Shape;351;p39"/>
            <p:cNvSpPr/>
            <p:nvPr/>
          </p:nvSpPr>
          <p:spPr>
            <a:xfrm>
              <a:off x="1828800" y="3733800"/>
              <a:ext cx="228600" cy="147935"/>
            </a:xfrm>
            <a:prstGeom prst="rect">
              <a:avLst/>
            </a:prstGeom>
            <a:solidFill>
              <a:srgbClr val="339967"/>
            </a:solidFill>
            <a:ln w="25400" cap="flat" cmpd="sng">
              <a:solidFill>
                <a:srgbClr val="3399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52" name="Google Shape;352;p39"/>
            <p:cNvSpPr/>
            <p:nvPr/>
          </p:nvSpPr>
          <p:spPr>
            <a:xfrm>
              <a:off x="4343400" y="3733800"/>
              <a:ext cx="228600" cy="147935"/>
            </a:xfrm>
            <a:prstGeom prst="rect">
              <a:avLst/>
            </a:prstGeom>
            <a:solidFill>
              <a:srgbClr val="339967"/>
            </a:solidFill>
            <a:ln w="25400" cap="flat" cmpd="sng">
              <a:solidFill>
                <a:srgbClr val="3399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
        <p:nvSpPr>
          <p:cNvPr id="353" name="Google Shape;353;p39"/>
          <p:cNvSpPr/>
          <p:nvPr/>
        </p:nvSpPr>
        <p:spPr>
          <a:xfrm>
            <a:off x="609600" y="3505200"/>
            <a:ext cx="7696200" cy="461665"/>
          </a:xfrm>
          <a:prstGeom prst="rect">
            <a:avLst/>
          </a:prstGeom>
          <a:noFill/>
          <a:ln w="25400" cap="flat" cmpd="sng">
            <a:solidFill>
              <a:srgbClr val="339967"/>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CARD-BDSFI</a:t>
            </a:r>
            <a:r>
              <a:rPr lang="en-US" sz="1200">
                <a:solidFill>
                  <a:schemeClr val="dk1"/>
                </a:solidFill>
                <a:latin typeface="Calibri"/>
                <a:ea typeface="Calibri"/>
                <a:cs typeface="Calibri"/>
                <a:sym typeface="Calibri"/>
              </a:rPr>
              <a:t> and </a:t>
            </a:r>
            <a:r>
              <a:rPr lang="en-US" sz="1200" b="1">
                <a:solidFill>
                  <a:schemeClr val="dk1"/>
                </a:solidFill>
                <a:latin typeface="Calibri"/>
                <a:ea typeface="Calibri"/>
                <a:cs typeface="Calibri"/>
                <a:sym typeface="Calibri"/>
              </a:rPr>
              <a:t>MLNI</a:t>
            </a:r>
            <a:r>
              <a:rPr lang="en-US" sz="1200">
                <a:solidFill>
                  <a:schemeClr val="dk1"/>
                </a:solidFill>
                <a:latin typeface="Calibri"/>
                <a:ea typeface="Calibri"/>
                <a:cs typeface="Calibri"/>
                <a:sym typeface="Calibri"/>
              </a:rPr>
              <a:t> assist clients in marketing their products locally and internationally. </a:t>
            </a:r>
            <a:r>
              <a:rPr lang="en-US" sz="1200" b="1">
                <a:solidFill>
                  <a:schemeClr val="dk1"/>
                </a:solidFill>
                <a:latin typeface="Calibri"/>
                <a:ea typeface="Calibri"/>
                <a:cs typeface="Calibri"/>
                <a:sym typeface="Calibri"/>
              </a:rPr>
              <a:t>CARD Hijos Tour Company</a:t>
            </a:r>
            <a:r>
              <a:rPr lang="en-US" sz="1200">
                <a:solidFill>
                  <a:schemeClr val="dk1"/>
                </a:solidFill>
                <a:latin typeface="Calibri"/>
                <a:ea typeface="Calibri"/>
                <a:cs typeface="Calibri"/>
                <a:sym typeface="Calibri"/>
              </a:rPr>
              <a:t> is an avenue for CARD MRI clients to have extra income-generating activities. </a:t>
            </a:r>
            <a:endParaRPr sz="1200">
              <a:solidFill>
                <a:schemeClr val="dk1"/>
              </a:solidFill>
              <a:latin typeface="Calibri"/>
              <a:ea typeface="Calibri"/>
              <a:cs typeface="Calibri"/>
              <a:sym typeface="Calibri"/>
            </a:endParaRPr>
          </a:p>
        </p:txBody>
      </p:sp>
      <p:grpSp>
        <p:nvGrpSpPr>
          <p:cNvPr id="354" name="Google Shape;354;p39"/>
          <p:cNvGrpSpPr/>
          <p:nvPr/>
        </p:nvGrpSpPr>
        <p:grpSpPr>
          <a:xfrm>
            <a:off x="1905000" y="3962400"/>
            <a:ext cx="5638800" cy="152400"/>
            <a:chOff x="1828800" y="3733800"/>
            <a:chExt cx="5638800" cy="152400"/>
          </a:xfrm>
        </p:grpSpPr>
        <p:sp>
          <p:nvSpPr>
            <p:cNvPr id="355" name="Google Shape;355;p39"/>
            <p:cNvSpPr/>
            <p:nvPr/>
          </p:nvSpPr>
          <p:spPr>
            <a:xfrm>
              <a:off x="7239000" y="3738265"/>
              <a:ext cx="228600" cy="147935"/>
            </a:xfrm>
            <a:prstGeom prst="rect">
              <a:avLst/>
            </a:prstGeom>
            <a:solidFill>
              <a:srgbClr val="339967"/>
            </a:solidFill>
            <a:ln w="25400" cap="flat" cmpd="sng">
              <a:solidFill>
                <a:srgbClr val="3399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56" name="Google Shape;356;p39"/>
            <p:cNvSpPr/>
            <p:nvPr/>
          </p:nvSpPr>
          <p:spPr>
            <a:xfrm>
              <a:off x="1828800" y="3733800"/>
              <a:ext cx="228600" cy="147935"/>
            </a:xfrm>
            <a:prstGeom prst="rect">
              <a:avLst/>
            </a:prstGeom>
            <a:solidFill>
              <a:srgbClr val="339967"/>
            </a:solidFill>
            <a:ln w="25400" cap="flat" cmpd="sng">
              <a:solidFill>
                <a:srgbClr val="3399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57" name="Google Shape;357;p39"/>
            <p:cNvSpPr/>
            <p:nvPr/>
          </p:nvSpPr>
          <p:spPr>
            <a:xfrm>
              <a:off x="4343400" y="3733800"/>
              <a:ext cx="228600" cy="147935"/>
            </a:xfrm>
            <a:prstGeom prst="rect">
              <a:avLst/>
            </a:prstGeom>
            <a:solidFill>
              <a:srgbClr val="339967"/>
            </a:solidFill>
            <a:ln w="25400" cap="flat" cmpd="sng">
              <a:solidFill>
                <a:srgbClr val="3399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58" name="Google Shape;358;p39"/>
          <p:cNvGrpSpPr/>
          <p:nvPr/>
        </p:nvGrpSpPr>
        <p:grpSpPr>
          <a:xfrm>
            <a:off x="1905000" y="4790566"/>
            <a:ext cx="5638800" cy="152400"/>
            <a:chOff x="1828800" y="3733800"/>
            <a:chExt cx="5638800" cy="152400"/>
          </a:xfrm>
        </p:grpSpPr>
        <p:sp>
          <p:nvSpPr>
            <p:cNvPr id="359" name="Google Shape;359;p39"/>
            <p:cNvSpPr/>
            <p:nvPr/>
          </p:nvSpPr>
          <p:spPr>
            <a:xfrm>
              <a:off x="7239000" y="3738265"/>
              <a:ext cx="228600" cy="147935"/>
            </a:xfrm>
            <a:prstGeom prst="rect">
              <a:avLst/>
            </a:prstGeom>
            <a:solidFill>
              <a:srgbClr val="339967"/>
            </a:solidFill>
            <a:ln w="25400" cap="flat" cmpd="sng">
              <a:solidFill>
                <a:srgbClr val="3399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60" name="Google Shape;360;p39"/>
            <p:cNvSpPr/>
            <p:nvPr/>
          </p:nvSpPr>
          <p:spPr>
            <a:xfrm>
              <a:off x="1828800" y="3733800"/>
              <a:ext cx="228600" cy="147935"/>
            </a:xfrm>
            <a:prstGeom prst="rect">
              <a:avLst/>
            </a:prstGeom>
            <a:solidFill>
              <a:srgbClr val="339967"/>
            </a:solidFill>
            <a:ln w="25400" cap="flat" cmpd="sng">
              <a:solidFill>
                <a:srgbClr val="3399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61" name="Google Shape;361;p39"/>
            <p:cNvSpPr/>
            <p:nvPr/>
          </p:nvSpPr>
          <p:spPr>
            <a:xfrm>
              <a:off x="4343400" y="3733800"/>
              <a:ext cx="228600" cy="147935"/>
            </a:xfrm>
            <a:prstGeom prst="rect">
              <a:avLst/>
            </a:prstGeom>
            <a:solidFill>
              <a:srgbClr val="339967"/>
            </a:solidFill>
            <a:ln w="25400" cap="flat" cmpd="sng">
              <a:solidFill>
                <a:srgbClr val="3399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
        <p:nvSpPr>
          <p:cNvPr id="362" name="Google Shape;362;p39"/>
          <p:cNvSpPr/>
          <p:nvPr/>
        </p:nvSpPr>
        <p:spPr>
          <a:xfrm>
            <a:off x="609600" y="4953000"/>
            <a:ext cx="7696200" cy="276999"/>
          </a:xfrm>
          <a:prstGeom prst="rect">
            <a:avLst/>
          </a:prstGeom>
          <a:solidFill>
            <a:schemeClr val="lt1"/>
          </a:solidFill>
          <a:ln w="25400" cap="flat" cmpd="sng">
            <a:solidFill>
              <a:srgbClr val="33996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chemeClr val="dk1"/>
                </a:solidFill>
                <a:latin typeface="Calibri"/>
                <a:ea typeface="Calibri"/>
                <a:cs typeface="Calibri"/>
                <a:sym typeface="Calibri"/>
              </a:rPr>
              <a:t>RISE </a:t>
            </a:r>
            <a:r>
              <a:rPr lang="en-US" sz="1200">
                <a:solidFill>
                  <a:schemeClr val="dk1"/>
                </a:solidFill>
                <a:latin typeface="Calibri"/>
                <a:ea typeface="Calibri"/>
                <a:cs typeface="Calibri"/>
                <a:sym typeface="Calibri"/>
              </a:rPr>
              <a:t>and</a:t>
            </a:r>
            <a:r>
              <a:rPr lang="en-US" sz="1200" b="1">
                <a:solidFill>
                  <a:schemeClr val="dk1"/>
                </a:solidFill>
                <a:latin typeface="Calibri"/>
                <a:ea typeface="Calibri"/>
                <a:cs typeface="Calibri"/>
                <a:sym typeface="Calibri"/>
              </a:rPr>
              <a:t> CARD LFC </a:t>
            </a:r>
            <a:r>
              <a:rPr lang="en-US" sz="1200">
                <a:solidFill>
                  <a:schemeClr val="dk1"/>
                </a:solidFill>
                <a:latin typeface="Calibri"/>
                <a:ea typeface="Calibri"/>
                <a:cs typeface="Calibri"/>
                <a:sym typeface="Calibri"/>
              </a:rPr>
              <a:t>assists our clients by providing innovative business support through lending and financing.  </a:t>
            </a:r>
            <a:endParaRPr sz="1200">
              <a:solidFill>
                <a:schemeClr val="dk1"/>
              </a:solidFill>
              <a:latin typeface="Calibri"/>
              <a:ea typeface="Calibri"/>
              <a:cs typeface="Calibri"/>
              <a:sym typeface="Calibri"/>
            </a:endParaRPr>
          </a:p>
        </p:txBody>
      </p:sp>
      <p:grpSp>
        <p:nvGrpSpPr>
          <p:cNvPr id="363" name="Google Shape;363;p39"/>
          <p:cNvGrpSpPr/>
          <p:nvPr/>
        </p:nvGrpSpPr>
        <p:grpSpPr>
          <a:xfrm>
            <a:off x="1905000" y="5229999"/>
            <a:ext cx="5638800" cy="152400"/>
            <a:chOff x="1828800" y="3733800"/>
            <a:chExt cx="5638800" cy="152400"/>
          </a:xfrm>
        </p:grpSpPr>
        <p:sp>
          <p:nvSpPr>
            <p:cNvPr id="364" name="Google Shape;364;p39"/>
            <p:cNvSpPr/>
            <p:nvPr/>
          </p:nvSpPr>
          <p:spPr>
            <a:xfrm>
              <a:off x="7239000" y="3738265"/>
              <a:ext cx="228600" cy="147935"/>
            </a:xfrm>
            <a:prstGeom prst="rect">
              <a:avLst/>
            </a:prstGeom>
            <a:solidFill>
              <a:srgbClr val="339967"/>
            </a:solidFill>
            <a:ln w="25400" cap="flat" cmpd="sng">
              <a:solidFill>
                <a:srgbClr val="3399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65" name="Google Shape;365;p39"/>
            <p:cNvSpPr/>
            <p:nvPr/>
          </p:nvSpPr>
          <p:spPr>
            <a:xfrm>
              <a:off x="1828800" y="3733800"/>
              <a:ext cx="228600" cy="147935"/>
            </a:xfrm>
            <a:prstGeom prst="rect">
              <a:avLst/>
            </a:prstGeom>
            <a:solidFill>
              <a:srgbClr val="339967"/>
            </a:solidFill>
            <a:ln w="25400" cap="flat" cmpd="sng">
              <a:solidFill>
                <a:srgbClr val="3399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66" name="Google Shape;366;p39"/>
            <p:cNvSpPr/>
            <p:nvPr/>
          </p:nvSpPr>
          <p:spPr>
            <a:xfrm>
              <a:off x="4343400" y="3733800"/>
              <a:ext cx="228600" cy="147935"/>
            </a:xfrm>
            <a:prstGeom prst="rect">
              <a:avLst/>
            </a:prstGeom>
            <a:solidFill>
              <a:srgbClr val="339967"/>
            </a:solidFill>
            <a:ln w="25400" cap="flat" cmpd="sng">
              <a:solidFill>
                <a:srgbClr val="3399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
        <p:nvSpPr>
          <p:cNvPr id="367" name="Google Shape;367;p39"/>
          <p:cNvSpPr/>
          <p:nvPr/>
        </p:nvSpPr>
        <p:spPr>
          <a:xfrm>
            <a:off x="609600" y="5405735"/>
            <a:ext cx="7696200" cy="461665"/>
          </a:xfrm>
          <a:prstGeom prst="rect">
            <a:avLst/>
          </a:prstGeom>
          <a:solidFill>
            <a:schemeClr val="lt1"/>
          </a:solidFill>
          <a:ln w="25400" cap="flat" cmpd="sng">
            <a:solidFill>
              <a:srgbClr val="33996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chemeClr val="dk1"/>
                </a:solidFill>
                <a:latin typeface="Calibri"/>
                <a:ea typeface="Calibri"/>
                <a:cs typeface="Calibri"/>
                <a:sym typeface="Calibri"/>
              </a:rPr>
              <a:t>CARD EMPC </a:t>
            </a:r>
            <a:r>
              <a:rPr lang="en-US" sz="1200">
                <a:solidFill>
                  <a:schemeClr val="dk1"/>
                </a:solidFill>
                <a:latin typeface="Calibri"/>
                <a:ea typeface="Calibri"/>
                <a:cs typeface="Calibri"/>
                <a:sym typeface="Calibri"/>
              </a:rPr>
              <a:t>assists CARD MRI staff through financial assistance. </a:t>
            </a:r>
            <a:r>
              <a:rPr lang="en-US" sz="1200" b="1">
                <a:solidFill>
                  <a:schemeClr val="dk1"/>
                </a:solidFill>
                <a:latin typeface="Calibri"/>
                <a:ea typeface="Calibri"/>
                <a:cs typeface="Calibri"/>
                <a:sym typeface="Calibri"/>
              </a:rPr>
              <a:t>CARD MRI Property Holdings and CARD MRI Holdings </a:t>
            </a:r>
            <a:r>
              <a:rPr lang="en-US" sz="1200">
                <a:solidFill>
                  <a:schemeClr val="dk1"/>
                </a:solidFill>
                <a:latin typeface="Calibri"/>
                <a:ea typeface="Calibri"/>
                <a:cs typeface="Calibri"/>
                <a:sym typeface="Calibri"/>
              </a:rPr>
              <a:t>own assets and properties that the CARD MRI institutions can use for their operations.   </a:t>
            </a:r>
            <a:endParaRPr sz="12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0"/>
          <p:cNvSpPr txBox="1"/>
          <p:nvPr/>
        </p:nvSpPr>
        <p:spPr>
          <a:xfrm>
            <a:off x="596900" y="2781232"/>
            <a:ext cx="2070100" cy="571568"/>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Clr>
                <a:srgbClr val="000000"/>
              </a:buClr>
              <a:buSzPts val="1100"/>
              <a:buFont typeface="Arial"/>
              <a:buNone/>
            </a:pPr>
            <a:r>
              <a:rPr lang="en-US" sz="1100" b="1">
                <a:solidFill>
                  <a:srgbClr val="000000"/>
                </a:solidFill>
                <a:latin typeface="Calibri"/>
                <a:ea typeface="Calibri"/>
                <a:cs typeface="Calibri"/>
                <a:sym typeface="Calibri"/>
              </a:rPr>
              <a:t>MS. FLORDELIZA L. SARMIENTO</a:t>
            </a:r>
            <a:endParaRPr/>
          </a:p>
          <a:p>
            <a:pPr marL="0" marR="0" lvl="0" indent="0" algn="ctr" rtl="0">
              <a:spcBef>
                <a:spcPts val="0"/>
              </a:spcBef>
              <a:spcAft>
                <a:spcPts val="0"/>
              </a:spcAft>
              <a:buClr>
                <a:srgbClr val="000000"/>
              </a:buClr>
              <a:buSzPts val="1000"/>
              <a:buFont typeface="Arial"/>
              <a:buNone/>
            </a:pPr>
            <a:r>
              <a:rPr lang="en-US" sz="1000">
                <a:solidFill>
                  <a:srgbClr val="000000"/>
                </a:solidFill>
                <a:latin typeface="Calibri"/>
                <a:ea typeface="Calibri"/>
                <a:cs typeface="Calibri"/>
                <a:sym typeface="Calibri"/>
              </a:rPr>
              <a:t>Managing Director/President</a:t>
            </a:r>
            <a:endParaRPr/>
          </a:p>
          <a:p>
            <a:pPr marL="0" marR="0" lvl="0" indent="0" algn="ctr" rtl="0">
              <a:spcBef>
                <a:spcPts val="0"/>
              </a:spcBef>
              <a:spcAft>
                <a:spcPts val="0"/>
              </a:spcAft>
              <a:buClr>
                <a:srgbClr val="000000"/>
              </a:buClr>
              <a:buSzPts val="1000"/>
              <a:buFont typeface="Arial"/>
              <a:buNone/>
            </a:pPr>
            <a:r>
              <a:rPr lang="en-US" sz="1000" b="1">
                <a:solidFill>
                  <a:srgbClr val="000000"/>
                </a:solidFill>
                <a:latin typeface="Calibri"/>
                <a:ea typeface="Calibri"/>
                <a:cs typeface="Calibri"/>
                <a:sym typeface="Calibri"/>
              </a:rPr>
              <a:t>CARD MRI/CMDI</a:t>
            </a:r>
            <a:endParaRPr sz="1000" b="1">
              <a:solidFill>
                <a:srgbClr val="000000"/>
              </a:solidFill>
              <a:latin typeface="Calibri"/>
              <a:ea typeface="Calibri"/>
              <a:cs typeface="Calibri"/>
              <a:sym typeface="Calibri"/>
            </a:endParaRPr>
          </a:p>
        </p:txBody>
      </p:sp>
      <p:sp>
        <p:nvSpPr>
          <p:cNvPr id="374" name="Google Shape;374;p40"/>
          <p:cNvSpPr txBox="1"/>
          <p:nvPr/>
        </p:nvSpPr>
        <p:spPr>
          <a:xfrm>
            <a:off x="4859485" y="2781232"/>
            <a:ext cx="1667624" cy="571568"/>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Clr>
                <a:srgbClr val="000000"/>
              </a:buClr>
              <a:buSzPts val="1100"/>
              <a:buFont typeface="Arial"/>
              <a:buNone/>
            </a:pPr>
            <a:r>
              <a:rPr lang="en-US" sz="1100" b="1">
                <a:solidFill>
                  <a:srgbClr val="000000"/>
                </a:solidFill>
                <a:latin typeface="Calibri"/>
                <a:ea typeface="Calibri"/>
                <a:cs typeface="Calibri"/>
                <a:sym typeface="Calibri"/>
              </a:rPr>
              <a:t>MARIVIC M. AUSTRIA</a:t>
            </a:r>
            <a:endParaRPr sz="1100" b="1">
              <a:solidFill>
                <a:srgbClr val="000000"/>
              </a:solidFill>
              <a:latin typeface="Calibri"/>
              <a:ea typeface="Calibri"/>
              <a:cs typeface="Calibri"/>
              <a:sym typeface="Calibri"/>
            </a:endParaRPr>
          </a:p>
          <a:p>
            <a:pPr marL="0" marR="0" lvl="0" indent="0" algn="ctr" rtl="0">
              <a:spcBef>
                <a:spcPts val="0"/>
              </a:spcBef>
              <a:spcAft>
                <a:spcPts val="0"/>
              </a:spcAft>
              <a:buClr>
                <a:srgbClr val="000000"/>
              </a:buClr>
              <a:buSzPts val="1000"/>
              <a:buFont typeface="Arial"/>
              <a:buNone/>
            </a:pPr>
            <a:r>
              <a:rPr lang="en-US" sz="1000">
                <a:solidFill>
                  <a:srgbClr val="000000"/>
                </a:solidFill>
                <a:latin typeface="Calibri"/>
                <a:ea typeface="Calibri"/>
                <a:cs typeface="Calibri"/>
                <a:sym typeface="Calibri"/>
              </a:rPr>
              <a:t>President and CEO</a:t>
            </a:r>
            <a:endParaRPr sz="1000">
              <a:solidFill>
                <a:srgbClr val="000000"/>
              </a:solidFill>
              <a:latin typeface="Calibri"/>
              <a:ea typeface="Calibri"/>
              <a:cs typeface="Calibri"/>
              <a:sym typeface="Calibri"/>
            </a:endParaRPr>
          </a:p>
          <a:p>
            <a:pPr marL="0" marR="0" lvl="0" indent="0" algn="ctr" rtl="0">
              <a:spcBef>
                <a:spcPts val="0"/>
              </a:spcBef>
              <a:spcAft>
                <a:spcPts val="0"/>
              </a:spcAft>
              <a:buClr>
                <a:srgbClr val="000000"/>
              </a:buClr>
              <a:buSzPts val="1000"/>
              <a:buFont typeface="Arial"/>
              <a:buNone/>
            </a:pPr>
            <a:r>
              <a:rPr lang="en-US" sz="1000" b="1">
                <a:solidFill>
                  <a:srgbClr val="000000"/>
                </a:solidFill>
                <a:latin typeface="Calibri"/>
                <a:ea typeface="Calibri"/>
                <a:cs typeface="Calibri"/>
                <a:sym typeface="Calibri"/>
              </a:rPr>
              <a:t>CARD Bank</a:t>
            </a:r>
            <a:endParaRPr/>
          </a:p>
        </p:txBody>
      </p:sp>
      <p:sp>
        <p:nvSpPr>
          <p:cNvPr id="375" name="Google Shape;375;p40"/>
          <p:cNvSpPr txBox="1"/>
          <p:nvPr/>
        </p:nvSpPr>
        <p:spPr>
          <a:xfrm>
            <a:off x="6598612" y="2806678"/>
            <a:ext cx="2195175" cy="571568"/>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Clr>
                <a:srgbClr val="000000"/>
              </a:buClr>
              <a:buSzPts val="1100"/>
              <a:buFont typeface="Arial"/>
              <a:buNone/>
            </a:pPr>
            <a:r>
              <a:rPr lang="en-US" sz="1100" b="1">
                <a:solidFill>
                  <a:srgbClr val="000000"/>
                </a:solidFill>
                <a:latin typeface="Calibri"/>
                <a:ea typeface="Calibri"/>
                <a:cs typeface="Calibri"/>
                <a:sym typeface="Calibri"/>
              </a:rPr>
              <a:t>MAY S. DAWAT</a:t>
            </a:r>
            <a:endParaRPr sz="1100" b="1">
              <a:solidFill>
                <a:srgbClr val="000000"/>
              </a:solidFill>
              <a:latin typeface="Calibri"/>
              <a:ea typeface="Calibri"/>
              <a:cs typeface="Calibri"/>
              <a:sym typeface="Calibri"/>
            </a:endParaRPr>
          </a:p>
          <a:p>
            <a:pPr marL="0" marR="0" lvl="0" indent="0" algn="ctr" rtl="0">
              <a:spcBef>
                <a:spcPts val="0"/>
              </a:spcBef>
              <a:spcAft>
                <a:spcPts val="0"/>
              </a:spcAft>
              <a:buClr>
                <a:srgbClr val="000000"/>
              </a:buClr>
              <a:buSzPts val="1000"/>
              <a:buFont typeface="Arial"/>
              <a:buNone/>
            </a:pPr>
            <a:r>
              <a:rPr lang="en-US" sz="1000">
                <a:solidFill>
                  <a:srgbClr val="000000"/>
                </a:solidFill>
                <a:latin typeface="Calibri"/>
                <a:ea typeface="Calibri"/>
                <a:cs typeface="Calibri"/>
                <a:sym typeface="Calibri"/>
              </a:rPr>
              <a:t>Chief Executive Officer/President</a:t>
            </a:r>
            <a:endParaRPr/>
          </a:p>
          <a:p>
            <a:pPr marL="0" marR="0" lvl="0" indent="0" algn="ctr" rtl="0">
              <a:spcBef>
                <a:spcPts val="0"/>
              </a:spcBef>
              <a:spcAft>
                <a:spcPts val="0"/>
              </a:spcAft>
              <a:buClr>
                <a:srgbClr val="000000"/>
              </a:buClr>
              <a:buSzPts val="1000"/>
              <a:buFont typeface="Arial"/>
              <a:buNone/>
            </a:pPr>
            <a:r>
              <a:rPr lang="en-US" sz="1000" b="1">
                <a:solidFill>
                  <a:srgbClr val="000000"/>
                </a:solidFill>
                <a:latin typeface="Calibri"/>
                <a:ea typeface="Calibri"/>
                <a:cs typeface="Calibri"/>
                <a:sym typeface="Calibri"/>
              </a:rPr>
              <a:t>CARD MBA/ CARD MRI Holdings </a:t>
            </a:r>
            <a:endParaRPr sz="1000" b="1">
              <a:solidFill>
                <a:srgbClr val="000000"/>
              </a:solidFill>
              <a:latin typeface="Calibri"/>
              <a:ea typeface="Calibri"/>
              <a:cs typeface="Calibri"/>
              <a:sym typeface="Calibri"/>
            </a:endParaRPr>
          </a:p>
        </p:txBody>
      </p:sp>
      <p:sp>
        <p:nvSpPr>
          <p:cNvPr id="376" name="Google Shape;376;p40"/>
          <p:cNvSpPr txBox="1"/>
          <p:nvPr/>
        </p:nvSpPr>
        <p:spPr>
          <a:xfrm>
            <a:off x="4820851" y="4724264"/>
            <a:ext cx="1798545" cy="571568"/>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Clr>
                <a:srgbClr val="000000"/>
              </a:buClr>
              <a:buSzPts val="1100"/>
              <a:buFont typeface="Arial"/>
              <a:buNone/>
            </a:pPr>
            <a:r>
              <a:rPr lang="en-US" sz="1100" b="1">
                <a:solidFill>
                  <a:srgbClr val="000000"/>
                </a:solidFill>
                <a:latin typeface="Calibri"/>
                <a:ea typeface="Calibri"/>
                <a:cs typeface="Calibri"/>
                <a:sym typeface="Calibri"/>
              </a:rPr>
              <a:t>JULIUS ADRIAN R. ALIP</a:t>
            </a:r>
            <a:endParaRPr/>
          </a:p>
          <a:p>
            <a:pPr marL="0" marR="0" lvl="0" indent="0" algn="ctr" rtl="0">
              <a:spcBef>
                <a:spcPts val="0"/>
              </a:spcBef>
              <a:spcAft>
                <a:spcPts val="0"/>
              </a:spcAft>
              <a:buClr>
                <a:srgbClr val="000000"/>
              </a:buClr>
              <a:buSzPts val="1000"/>
              <a:buFont typeface="Arial"/>
              <a:buNone/>
            </a:pPr>
            <a:r>
              <a:rPr lang="en-US" sz="1000">
                <a:solidFill>
                  <a:srgbClr val="000000"/>
                </a:solidFill>
                <a:latin typeface="Calibri"/>
                <a:ea typeface="Calibri"/>
                <a:cs typeface="Calibri"/>
                <a:sym typeface="Calibri"/>
              </a:rPr>
              <a:t>President and CEO</a:t>
            </a:r>
            <a:endParaRPr/>
          </a:p>
          <a:p>
            <a:pPr marL="0" marR="0" lvl="0" indent="0" algn="ctr" rtl="0">
              <a:spcBef>
                <a:spcPts val="0"/>
              </a:spcBef>
              <a:spcAft>
                <a:spcPts val="0"/>
              </a:spcAft>
              <a:buClr>
                <a:srgbClr val="000000"/>
              </a:buClr>
              <a:buSzPts val="1000"/>
              <a:buFont typeface="Arial"/>
              <a:buNone/>
            </a:pPr>
            <a:r>
              <a:rPr lang="en-US" sz="1000" b="1">
                <a:solidFill>
                  <a:srgbClr val="000000"/>
                </a:solidFill>
                <a:latin typeface="Calibri"/>
                <a:ea typeface="Calibri"/>
                <a:cs typeface="Calibri"/>
                <a:sym typeface="Calibri"/>
              </a:rPr>
              <a:t>CARD-BDSFI/CARD LFC/MLNI</a:t>
            </a:r>
            <a:endParaRPr/>
          </a:p>
        </p:txBody>
      </p:sp>
      <p:sp>
        <p:nvSpPr>
          <p:cNvPr id="377" name="Google Shape;377;p40"/>
          <p:cNvSpPr txBox="1"/>
          <p:nvPr/>
        </p:nvSpPr>
        <p:spPr>
          <a:xfrm>
            <a:off x="6992938" y="4745340"/>
            <a:ext cx="1524000" cy="571568"/>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None/>
            </a:pPr>
            <a:r>
              <a:rPr lang="en-US" sz="1100" b="1">
                <a:solidFill>
                  <a:srgbClr val="000000"/>
                </a:solidFill>
                <a:latin typeface="Calibri"/>
                <a:ea typeface="Calibri"/>
                <a:cs typeface="Calibri"/>
                <a:sym typeface="Calibri"/>
              </a:rPr>
              <a:t>EDGAR V. CAUYAN</a:t>
            </a:r>
            <a:endParaRPr/>
          </a:p>
          <a:p>
            <a:pPr marL="0" marR="0" lvl="0" indent="0" algn="ctr" rtl="0">
              <a:spcBef>
                <a:spcPts val="0"/>
              </a:spcBef>
              <a:spcAft>
                <a:spcPts val="0"/>
              </a:spcAft>
              <a:buClr>
                <a:srgbClr val="000000"/>
              </a:buClr>
              <a:buSzPts val="1000"/>
              <a:buFont typeface="Arial"/>
              <a:buNone/>
            </a:pPr>
            <a:r>
              <a:rPr lang="en-US" sz="1000">
                <a:solidFill>
                  <a:srgbClr val="000000"/>
                </a:solidFill>
                <a:latin typeface="Calibri"/>
                <a:ea typeface="Calibri"/>
                <a:cs typeface="Calibri"/>
                <a:sym typeface="Calibri"/>
              </a:rPr>
              <a:t>President and CEO</a:t>
            </a:r>
            <a:endParaRPr/>
          </a:p>
          <a:p>
            <a:pPr marL="0" marR="0" lvl="0" indent="0" algn="ctr" rtl="0">
              <a:spcBef>
                <a:spcPts val="0"/>
              </a:spcBef>
              <a:spcAft>
                <a:spcPts val="0"/>
              </a:spcAft>
              <a:buClr>
                <a:srgbClr val="000000"/>
              </a:buClr>
              <a:buSzPts val="1000"/>
              <a:buFont typeface="Arial"/>
              <a:buNone/>
            </a:pPr>
            <a:r>
              <a:rPr lang="en-US" sz="1000" b="1">
                <a:solidFill>
                  <a:srgbClr val="000000"/>
                </a:solidFill>
                <a:latin typeface="Calibri"/>
                <a:ea typeface="Calibri"/>
                <a:cs typeface="Calibri"/>
                <a:sym typeface="Calibri"/>
              </a:rPr>
              <a:t>CMIT</a:t>
            </a:r>
            <a:endParaRPr sz="1000" b="1">
              <a:solidFill>
                <a:srgbClr val="000000"/>
              </a:solidFill>
              <a:latin typeface="Calibri"/>
              <a:ea typeface="Calibri"/>
              <a:cs typeface="Calibri"/>
              <a:sym typeface="Calibri"/>
            </a:endParaRPr>
          </a:p>
        </p:txBody>
      </p:sp>
      <p:sp>
        <p:nvSpPr>
          <p:cNvPr id="378" name="Google Shape;378;p40"/>
          <p:cNvSpPr txBox="1"/>
          <p:nvPr/>
        </p:nvSpPr>
        <p:spPr>
          <a:xfrm>
            <a:off x="2787676" y="4745340"/>
            <a:ext cx="1631924" cy="571568"/>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Clr>
                <a:srgbClr val="000000"/>
              </a:buClr>
              <a:buSzPts val="1100"/>
              <a:buFont typeface="Arial"/>
              <a:buNone/>
            </a:pPr>
            <a:r>
              <a:rPr lang="en-US" sz="1100" b="1">
                <a:solidFill>
                  <a:srgbClr val="000000"/>
                </a:solidFill>
                <a:latin typeface="Calibri"/>
                <a:ea typeface="Calibri"/>
                <a:cs typeface="Calibri"/>
                <a:sym typeface="Calibri"/>
              </a:rPr>
              <a:t>ARISTEO A. DEQUITO</a:t>
            </a:r>
            <a:endParaRPr/>
          </a:p>
          <a:p>
            <a:pPr marL="0" marR="0" lvl="0" indent="0" algn="ctr" rtl="0">
              <a:spcBef>
                <a:spcPts val="0"/>
              </a:spcBef>
              <a:spcAft>
                <a:spcPts val="0"/>
              </a:spcAft>
              <a:buClr>
                <a:srgbClr val="000000"/>
              </a:buClr>
              <a:buSzPts val="1000"/>
              <a:buFont typeface="Arial"/>
              <a:buNone/>
            </a:pPr>
            <a:r>
              <a:rPr lang="en-US" sz="1000">
                <a:solidFill>
                  <a:srgbClr val="000000"/>
                </a:solidFill>
                <a:latin typeface="Calibri"/>
                <a:ea typeface="Calibri"/>
                <a:cs typeface="Calibri"/>
                <a:sym typeface="Calibri"/>
              </a:rPr>
              <a:t>President and CEO</a:t>
            </a:r>
            <a:endParaRPr sz="1000">
              <a:solidFill>
                <a:srgbClr val="000000"/>
              </a:solidFill>
              <a:latin typeface="Calibri"/>
              <a:ea typeface="Calibri"/>
              <a:cs typeface="Calibri"/>
              <a:sym typeface="Calibri"/>
            </a:endParaRPr>
          </a:p>
          <a:p>
            <a:pPr marL="0" marR="0" lvl="0" indent="0" algn="ctr" rtl="0">
              <a:spcBef>
                <a:spcPts val="0"/>
              </a:spcBef>
              <a:spcAft>
                <a:spcPts val="0"/>
              </a:spcAft>
              <a:buClr>
                <a:srgbClr val="000000"/>
              </a:buClr>
              <a:buSzPts val="1000"/>
              <a:buFont typeface="Arial"/>
              <a:buNone/>
            </a:pPr>
            <a:r>
              <a:rPr lang="en-US" sz="1000" b="1">
                <a:solidFill>
                  <a:srgbClr val="000000"/>
                </a:solidFill>
                <a:latin typeface="Calibri"/>
                <a:ea typeface="Calibri"/>
                <a:cs typeface="Calibri"/>
                <a:sym typeface="Calibri"/>
              </a:rPr>
              <a:t>CARD SME BANK</a:t>
            </a:r>
            <a:endParaRPr/>
          </a:p>
        </p:txBody>
      </p:sp>
      <p:sp>
        <p:nvSpPr>
          <p:cNvPr id="379" name="Google Shape;379;p40"/>
          <p:cNvSpPr txBox="1"/>
          <p:nvPr/>
        </p:nvSpPr>
        <p:spPr>
          <a:xfrm>
            <a:off x="2935289" y="2819264"/>
            <a:ext cx="1484311" cy="571568"/>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Clr>
                <a:srgbClr val="000000"/>
              </a:buClr>
              <a:buSzPts val="1100"/>
              <a:buFont typeface="Arial"/>
              <a:buNone/>
            </a:pPr>
            <a:r>
              <a:rPr lang="en-US" sz="1100" b="1">
                <a:solidFill>
                  <a:srgbClr val="000000"/>
                </a:solidFill>
                <a:latin typeface="Calibri"/>
                <a:ea typeface="Calibri"/>
                <a:cs typeface="Calibri"/>
                <a:sym typeface="Calibri"/>
              </a:rPr>
              <a:t>JOCELYN D. DEQUITO</a:t>
            </a:r>
            <a:endParaRPr sz="1100" b="1">
              <a:solidFill>
                <a:srgbClr val="000000"/>
              </a:solidFill>
              <a:latin typeface="Calibri"/>
              <a:ea typeface="Calibri"/>
              <a:cs typeface="Calibri"/>
              <a:sym typeface="Calibri"/>
            </a:endParaRPr>
          </a:p>
          <a:p>
            <a:pPr marL="0" marR="0" lvl="0" indent="0" algn="ctr" rtl="0">
              <a:spcBef>
                <a:spcPts val="0"/>
              </a:spcBef>
              <a:spcAft>
                <a:spcPts val="0"/>
              </a:spcAft>
              <a:buClr>
                <a:srgbClr val="000000"/>
              </a:buClr>
              <a:buSzPts val="1000"/>
              <a:buFont typeface="Arial"/>
              <a:buNone/>
            </a:pPr>
            <a:r>
              <a:rPr lang="en-US" sz="1000">
                <a:solidFill>
                  <a:srgbClr val="000000"/>
                </a:solidFill>
                <a:latin typeface="Calibri"/>
                <a:ea typeface="Calibri"/>
                <a:cs typeface="Calibri"/>
                <a:sym typeface="Calibri"/>
              </a:rPr>
              <a:t>Executive Director</a:t>
            </a:r>
            <a:endParaRPr/>
          </a:p>
          <a:p>
            <a:pPr marL="0" marR="0" lvl="0" indent="0" algn="ctr" rtl="0">
              <a:spcBef>
                <a:spcPts val="0"/>
              </a:spcBef>
              <a:spcAft>
                <a:spcPts val="0"/>
              </a:spcAft>
              <a:buClr>
                <a:srgbClr val="000000"/>
              </a:buClr>
              <a:buSzPts val="1000"/>
              <a:buFont typeface="Arial"/>
              <a:buNone/>
            </a:pPr>
            <a:r>
              <a:rPr lang="en-US" sz="1000" b="1">
                <a:solidFill>
                  <a:srgbClr val="000000"/>
                </a:solidFill>
                <a:latin typeface="Calibri"/>
                <a:ea typeface="Calibri"/>
                <a:cs typeface="Calibri"/>
                <a:sym typeface="Calibri"/>
              </a:rPr>
              <a:t>CARD, Inc.</a:t>
            </a:r>
            <a:endParaRPr sz="1000" b="1">
              <a:solidFill>
                <a:srgbClr val="000000"/>
              </a:solidFill>
              <a:latin typeface="Calibri"/>
              <a:ea typeface="Calibri"/>
              <a:cs typeface="Calibri"/>
              <a:sym typeface="Calibri"/>
            </a:endParaRPr>
          </a:p>
        </p:txBody>
      </p:sp>
      <p:sp>
        <p:nvSpPr>
          <p:cNvPr id="380" name="Google Shape;380;p40"/>
          <p:cNvSpPr txBox="1"/>
          <p:nvPr/>
        </p:nvSpPr>
        <p:spPr>
          <a:xfrm>
            <a:off x="825672" y="4762432"/>
            <a:ext cx="1524000" cy="571568"/>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Clr>
                <a:srgbClr val="000000"/>
              </a:buClr>
              <a:buSzPts val="1100"/>
              <a:buFont typeface="Arial"/>
              <a:buNone/>
            </a:pPr>
            <a:r>
              <a:rPr lang="en-US" sz="1100" b="1">
                <a:solidFill>
                  <a:srgbClr val="000000"/>
                </a:solidFill>
                <a:latin typeface="Calibri"/>
                <a:ea typeface="Calibri"/>
                <a:cs typeface="Calibri"/>
                <a:sym typeface="Calibri"/>
              </a:rPr>
              <a:t>ELMA B. VALENZUELA</a:t>
            </a:r>
            <a:endParaRPr/>
          </a:p>
          <a:p>
            <a:pPr marL="0" marR="0" lvl="0" indent="0" algn="ctr" rtl="0">
              <a:spcBef>
                <a:spcPts val="0"/>
              </a:spcBef>
              <a:spcAft>
                <a:spcPts val="0"/>
              </a:spcAft>
              <a:buClr>
                <a:srgbClr val="000000"/>
              </a:buClr>
              <a:buSzPts val="1000"/>
              <a:buFont typeface="Arial"/>
              <a:buNone/>
            </a:pPr>
            <a:r>
              <a:rPr lang="en-US" sz="1000">
                <a:solidFill>
                  <a:srgbClr val="000000"/>
                </a:solidFill>
                <a:latin typeface="Calibri"/>
                <a:ea typeface="Calibri"/>
                <a:cs typeface="Calibri"/>
                <a:sym typeface="Calibri"/>
              </a:rPr>
              <a:t>President and CEO</a:t>
            </a:r>
            <a:endParaRPr sz="1000">
              <a:solidFill>
                <a:srgbClr val="000000"/>
              </a:solidFill>
              <a:latin typeface="Calibri"/>
              <a:ea typeface="Calibri"/>
              <a:cs typeface="Calibri"/>
              <a:sym typeface="Calibri"/>
            </a:endParaRPr>
          </a:p>
          <a:p>
            <a:pPr marL="0" marR="0" lvl="0" indent="0" algn="ctr" rtl="0">
              <a:spcBef>
                <a:spcPts val="0"/>
              </a:spcBef>
              <a:spcAft>
                <a:spcPts val="0"/>
              </a:spcAft>
              <a:buClr>
                <a:srgbClr val="000000"/>
              </a:buClr>
              <a:buSzPts val="1000"/>
              <a:buFont typeface="Arial"/>
              <a:buNone/>
            </a:pPr>
            <a:r>
              <a:rPr lang="en-US" sz="1000" b="1">
                <a:solidFill>
                  <a:srgbClr val="000000"/>
                </a:solidFill>
                <a:latin typeface="Calibri"/>
                <a:ea typeface="Calibri"/>
                <a:cs typeface="Calibri"/>
                <a:sym typeface="Calibri"/>
              </a:rPr>
              <a:t>RBI</a:t>
            </a:r>
            <a:endParaRPr sz="1000" b="1">
              <a:solidFill>
                <a:srgbClr val="000000"/>
              </a:solidFill>
              <a:latin typeface="Calibri"/>
              <a:ea typeface="Calibri"/>
              <a:cs typeface="Calibri"/>
              <a:sym typeface="Calibri"/>
            </a:endParaRPr>
          </a:p>
        </p:txBody>
      </p:sp>
      <p:sp>
        <p:nvSpPr>
          <p:cNvPr id="381" name="Google Shape;381;p40"/>
          <p:cNvSpPr/>
          <p:nvPr/>
        </p:nvSpPr>
        <p:spPr>
          <a:xfrm>
            <a:off x="0" y="-64135"/>
            <a:ext cx="9188450" cy="887095"/>
          </a:xfrm>
          <a:prstGeom prst="rect">
            <a:avLst/>
          </a:prstGeom>
          <a:solidFill>
            <a:srgbClr val="339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000"/>
              <a:buFont typeface="Arial"/>
              <a:buNone/>
            </a:pPr>
            <a:r>
              <a:rPr lang="en-US" sz="3000" b="1">
                <a:solidFill>
                  <a:srgbClr val="FFFFFF"/>
                </a:solidFill>
                <a:latin typeface="Arial"/>
                <a:ea typeface="Arial"/>
                <a:cs typeface="Arial"/>
                <a:sym typeface="Arial"/>
              </a:rPr>
              <a:t>CARD MRI Institutional Heads</a:t>
            </a:r>
            <a:endParaRPr sz="3000" b="1">
              <a:solidFill>
                <a:srgbClr val="FFFFFF"/>
              </a:solidFill>
              <a:latin typeface="Arial"/>
              <a:ea typeface="Arial"/>
              <a:cs typeface="Arial"/>
              <a:sym typeface="Arial"/>
            </a:endParaRPr>
          </a:p>
        </p:txBody>
      </p:sp>
      <p:pic>
        <p:nvPicPr>
          <p:cNvPr id="382" name="Google Shape;382;p40" descr="CLFC"/>
          <p:cNvPicPr preferRelativeResize="0"/>
          <p:nvPr/>
        </p:nvPicPr>
        <p:blipFill rotWithShape="1">
          <a:blip r:embed="rId3">
            <a:alphaModFix/>
          </a:blip>
          <a:srcRect/>
          <a:stretch/>
        </p:blipFill>
        <p:spPr>
          <a:xfrm>
            <a:off x="3085465" y="1579245"/>
            <a:ext cx="1188720" cy="1188720"/>
          </a:xfrm>
          <a:prstGeom prst="rect">
            <a:avLst/>
          </a:prstGeom>
          <a:noFill/>
          <a:ln w="12700" cap="flat" cmpd="sng">
            <a:solidFill>
              <a:schemeClr val="dk1"/>
            </a:solidFill>
            <a:prstDash val="solid"/>
            <a:round/>
            <a:headEnd type="none" w="sm" len="sm"/>
            <a:tailEnd type="none" w="sm" len="sm"/>
          </a:ln>
        </p:spPr>
      </p:pic>
      <p:pic>
        <p:nvPicPr>
          <p:cNvPr id="383" name="Google Shape;383;p40" descr="BCS_1782"/>
          <p:cNvPicPr preferRelativeResize="0"/>
          <p:nvPr/>
        </p:nvPicPr>
        <p:blipFill rotWithShape="1">
          <a:blip r:embed="rId4">
            <a:alphaModFix/>
          </a:blip>
          <a:srcRect/>
          <a:stretch/>
        </p:blipFill>
        <p:spPr>
          <a:xfrm>
            <a:off x="993140" y="1579245"/>
            <a:ext cx="1188720" cy="1188720"/>
          </a:xfrm>
          <a:prstGeom prst="rect">
            <a:avLst/>
          </a:prstGeom>
          <a:noFill/>
          <a:ln w="12700" cap="flat" cmpd="sng">
            <a:solidFill>
              <a:schemeClr val="dk1"/>
            </a:solidFill>
            <a:prstDash val="solid"/>
            <a:round/>
            <a:headEnd type="none" w="sm" len="sm"/>
            <a:tailEnd type="none" w="sm" len="sm"/>
          </a:ln>
        </p:spPr>
      </p:pic>
      <p:pic>
        <p:nvPicPr>
          <p:cNvPr id="384" name="Google Shape;384;p40" descr="ma'am may"/>
          <p:cNvPicPr preferRelativeResize="0"/>
          <p:nvPr/>
        </p:nvPicPr>
        <p:blipFill rotWithShape="1">
          <a:blip r:embed="rId5">
            <a:alphaModFix/>
          </a:blip>
          <a:srcRect/>
          <a:stretch/>
        </p:blipFill>
        <p:spPr>
          <a:xfrm>
            <a:off x="7160895" y="1617980"/>
            <a:ext cx="1188720" cy="1188720"/>
          </a:xfrm>
          <a:prstGeom prst="rect">
            <a:avLst/>
          </a:prstGeom>
          <a:noFill/>
          <a:ln w="12700" cap="flat" cmpd="sng">
            <a:solidFill>
              <a:schemeClr val="dk1"/>
            </a:solidFill>
            <a:prstDash val="solid"/>
            <a:round/>
            <a:headEnd type="none" w="sm" len="sm"/>
            <a:tailEnd type="none" w="sm" len="sm"/>
          </a:ln>
        </p:spPr>
      </p:pic>
      <p:pic>
        <p:nvPicPr>
          <p:cNvPr id="385" name="Google Shape;385;p40" descr="BCS_0055"/>
          <p:cNvPicPr preferRelativeResize="0"/>
          <p:nvPr/>
        </p:nvPicPr>
        <p:blipFill rotWithShape="1">
          <a:blip r:embed="rId6">
            <a:alphaModFix/>
          </a:blip>
          <a:srcRect/>
          <a:stretch/>
        </p:blipFill>
        <p:spPr>
          <a:xfrm>
            <a:off x="7160895" y="3528060"/>
            <a:ext cx="1188720" cy="1188720"/>
          </a:xfrm>
          <a:prstGeom prst="rect">
            <a:avLst/>
          </a:prstGeom>
          <a:noFill/>
          <a:ln w="12700" cap="flat" cmpd="sng">
            <a:solidFill>
              <a:schemeClr val="dk1"/>
            </a:solidFill>
            <a:prstDash val="solid"/>
            <a:round/>
            <a:headEnd type="none" w="sm" len="sm"/>
            <a:tailEnd type="none" w="sm" len="sm"/>
          </a:ln>
        </p:spPr>
      </p:pic>
      <p:pic>
        <p:nvPicPr>
          <p:cNvPr id="386" name="Google Shape;386;p40" descr="BCS_9915"/>
          <p:cNvPicPr preferRelativeResize="0"/>
          <p:nvPr/>
        </p:nvPicPr>
        <p:blipFill rotWithShape="1">
          <a:blip r:embed="rId7">
            <a:alphaModFix/>
          </a:blip>
          <a:srcRect/>
          <a:stretch/>
        </p:blipFill>
        <p:spPr>
          <a:xfrm>
            <a:off x="993140" y="3556000"/>
            <a:ext cx="1188720" cy="1188720"/>
          </a:xfrm>
          <a:prstGeom prst="rect">
            <a:avLst/>
          </a:prstGeom>
          <a:noFill/>
          <a:ln w="12700" cap="flat" cmpd="sng">
            <a:solidFill>
              <a:schemeClr val="dk1"/>
            </a:solidFill>
            <a:prstDash val="solid"/>
            <a:round/>
            <a:headEnd type="none" w="sm" len="sm"/>
            <a:tailEnd type="none" w="sm" len="sm"/>
          </a:ln>
        </p:spPr>
      </p:pic>
      <p:pic>
        <p:nvPicPr>
          <p:cNvPr id="387" name="Google Shape;387;p40" descr="Group 12"/>
          <p:cNvPicPr preferRelativeResize="0"/>
          <p:nvPr/>
        </p:nvPicPr>
        <p:blipFill rotWithShape="1">
          <a:blip r:embed="rId8">
            <a:alphaModFix/>
          </a:blip>
          <a:srcRect/>
          <a:stretch/>
        </p:blipFill>
        <p:spPr>
          <a:xfrm>
            <a:off x="3082925" y="3535680"/>
            <a:ext cx="1188720" cy="1188720"/>
          </a:xfrm>
          <a:prstGeom prst="rect">
            <a:avLst/>
          </a:prstGeom>
          <a:noFill/>
          <a:ln w="12700" cap="flat" cmpd="sng">
            <a:solidFill>
              <a:schemeClr val="dk1"/>
            </a:solidFill>
            <a:prstDash val="solid"/>
            <a:round/>
            <a:headEnd type="none" w="sm" len="sm"/>
            <a:tailEnd type="none" w="sm" len="sm"/>
          </a:ln>
        </p:spPr>
      </p:pic>
      <p:pic>
        <p:nvPicPr>
          <p:cNvPr id="388" name="Google Shape;388;p40" descr="BCS_9968"/>
          <p:cNvPicPr preferRelativeResize="0"/>
          <p:nvPr/>
        </p:nvPicPr>
        <p:blipFill rotWithShape="1">
          <a:blip r:embed="rId9">
            <a:alphaModFix/>
          </a:blip>
          <a:srcRect/>
          <a:stretch/>
        </p:blipFill>
        <p:spPr>
          <a:xfrm>
            <a:off x="5125720" y="1579245"/>
            <a:ext cx="1188720" cy="1188720"/>
          </a:xfrm>
          <a:prstGeom prst="rect">
            <a:avLst/>
          </a:prstGeom>
          <a:noFill/>
          <a:ln w="12700" cap="flat" cmpd="sng">
            <a:solidFill>
              <a:schemeClr val="dk1"/>
            </a:solidFill>
            <a:prstDash val="solid"/>
            <a:round/>
            <a:headEnd type="none" w="sm" len="sm"/>
            <a:tailEnd type="none" w="sm" len="sm"/>
          </a:ln>
        </p:spPr>
      </p:pic>
      <p:pic>
        <p:nvPicPr>
          <p:cNvPr id="389" name="Google Shape;389;p40" descr="BCS_0176"/>
          <p:cNvPicPr preferRelativeResize="0"/>
          <p:nvPr/>
        </p:nvPicPr>
        <p:blipFill rotWithShape="1">
          <a:blip r:embed="rId10">
            <a:alphaModFix/>
          </a:blip>
          <a:srcRect/>
          <a:stretch/>
        </p:blipFill>
        <p:spPr>
          <a:xfrm>
            <a:off x="5125720" y="3535680"/>
            <a:ext cx="1188720" cy="1188720"/>
          </a:xfrm>
          <a:prstGeom prst="rect">
            <a:avLst/>
          </a:prstGeom>
          <a:noFill/>
          <a:ln w="12700" cap="flat" cmpd="sng">
            <a:solidFill>
              <a:schemeClr val="dk1"/>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1"/>
          <p:cNvSpPr/>
          <p:nvPr/>
        </p:nvSpPr>
        <p:spPr>
          <a:xfrm>
            <a:off x="0" y="-64135"/>
            <a:ext cx="9188450" cy="887095"/>
          </a:xfrm>
          <a:prstGeom prst="rect">
            <a:avLst/>
          </a:prstGeom>
          <a:solidFill>
            <a:srgbClr val="339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000"/>
              <a:buFont typeface="Arial"/>
              <a:buNone/>
            </a:pPr>
            <a:r>
              <a:rPr lang="en-US" sz="3000" b="1">
                <a:solidFill>
                  <a:srgbClr val="FFFFFF"/>
                </a:solidFill>
                <a:latin typeface="Arial"/>
                <a:ea typeface="Arial"/>
                <a:cs typeface="Arial"/>
                <a:sym typeface="Arial"/>
              </a:rPr>
              <a:t>CARD MRI Institutional Heads</a:t>
            </a:r>
            <a:endParaRPr sz="3000" b="1">
              <a:solidFill>
                <a:srgbClr val="FFFFFF"/>
              </a:solidFill>
              <a:latin typeface="Arial"/>
              <a:ea typeface="Arial"/>
              <a:cs typeface="Arial"/>
              <a:sym typeface="Arial"/>
            </a:endParaRPr>
          </a:p>
        </p:txBody>
      </p:sp>
      <p:grpSp>
        <p:nvGrpSpPr>
          <p:cNvPr id="396" name="Google Shape;396;p41"/>
          <p:cNvGrpSpPr/>
          <p:nvPr/>
        </p:nvGrpSpPr>
        <p:grpSpPr>
          <a:xfrm>
            <a:off x="6642723" y="1571541"/>
            <a:ext cx="1661775" cy="1820730"/>
            <a:chOff x="993450" y="3602355"/>
            <a:chExt cx="1661775" cy="1820730"/>
          </a:xfrm>
        </p:grpSpPr>
        <p:sp>
          <p:nvSpPr>
            <p:cNvPr id="397" name="Google Shape;397;p41"/>
            <p:cNvSpPr txBox="1"/>
            <p:nvPr/>
          </p:nvSpPr>
          <p:spPr>
            <a:xfrm>
              <a:off x="993450" y="4851517"/>
              <a:ext cx="1661775" cy="571568"/>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Clr>
                  <a:srgbClr val="000000"/>
                </a:buClr>
                <a:buSzPts val="1100"/>
                <a:buFont typeface="Arial"/>
                <a:buNone/>
              </a:pPr>
              <a:r>
                <a:rPr lang="en-US" sz="1100" b="1">
                  <a:solidFill>
                    <a:srgbClr val="000000"/>
                  </a:solidFill>
                  <a:latin typeface="Calibri"/>
                  <a:ea typeface="Calibri"/>
                  <a:cs typeface="Calibri"/>
                  <a:sym typeface="Calibri"/>
                </a:rPr>
                <a:t>LOUSEL E. CORTES</a:t>
              </a:r>
              <a:endParaRPr sz="1100" b="1">
                <a:solidFill>
                  <a:srgbClr val="000000"/>
                </a:solidFill>
                <a:latin typeface="Calibri"/>
                <a:ea typeface="Calibri"/>
                <a:cs typeface="Calibri"/>
                <a:sym typeface="Calibri"/>
              </a:endParaRPr>
            </a:p>
            <a:p>
              <a:pPr marL="0" marR="0" lvl="0" indent="0" algn="ctr" rtl="0">
                <a:spcBef>
                  <a:spcPts val="0"/>
                </a:spcBef>
                <a:spcAft>
                  <a:spcPts val="0"/>
                </a:spcAft>
                <a:buClr>
                  <a:srgbClr val="000000"/>
                </a:buClr>
                <a:buSzPts val="1000"/>
                <a:buFont typeface="Arial"/>
                <a:buNone/>
              </a:pPr>
              <a:r>
                <a:rPr lang="en-US" sz="1000">
                  <a:solidFill>
                    <a:srgbClr val="000000"/>
                  </a:solidFill>
                  <a:latin typeface="Calibri"/>
                  <a:ea typeface="Calibri"/>
                  <a:cs typeface="Calibri"/>
                  <a:sym typeface="Calibri"/>
                </a:rPr>
                <a:t>President</a:t>
              </a:r>
              <a:endParaRPr/>
            </a:p>
            <a:p>
              <a:pPr marL="0" marR="0" lvl="0" indent="0" algn="ctr" rtl="0">
                <a:spcBef>
                  <a:spcPts val="0"/>
                </a:spcBef>
                <a:spcAft>
                  <a:spcPts val="0"/>
                </a:spcAft>
                <a:buClr>
                  <a:srgbClr val="000000"/>
                </a:buClr>
                <a:buSzPts val="1000"/>
                <a:buFont typeface="Arial"/>
                <a:buNone/>
              </a:pPr>
              <a:r>
                <a:rPr lang="en-US" sz="1000" b="1">
                  <a:solidFill>
                    <a:srgbClr val="000000"/>
                  </a:solidFill>
                  <a:latin typeface="Calibri"/>
                  <a:ea typeface="Calibri"/>
                  <a:cs typeface="Calibri"/>
                  <a:sym typeface="Calibri"/>
                </a:rPr>
                <a:t>RISE Company</a:t>
              </a:r>
              <a:endParaRPr sz="1000" b="1">
                <a:solidFill>
                  <a:srgbClr val="000000"/>
                </a:solidFill>
                <a:latin typeface="Calibri"/>
                <a:ea typeface="Calibri"/>
                <a:cs typeface="Calibri"/>
                <a:sym typeface="Calibri"/>
              </a:endParaRPr>
            </a:p>
          </p:txBody>
        </p:sp>
        <p:pic>
          <p:nvPicPr>
            <p:cNvPr id="398" name="Google Shape;398;p41" descr="BCS_1769"/>
            <p:cNvPicPr preferRelativeResize="0"/>
            <p:nvPr/>
          </p:nvPicPr>
          <p:blipFill rotWithShape="1">
            <a:blip r:embed="rId3">
              <a:alphaModFix/>
            </a:blip>
            <a:srcRect/>
            <a:stretch/>
          </p:blipFill>
          <p:spPr>
            <a:xfrm>
              <a:off x="1237615" y="3602355"/>
              <a:ext cx="1188720" cy="1188720"/>
            </a:xfrm>
            <a:prstGeom prst="rect">
              <a:avLst/>
            </a:prstGeom>
            <a:noFill/>
            <a:ln w="12700" cap="flat" cmpd="sng">
              <a:solidFill>
                <a:schemeClr val="dk1"/>
              </a:solidFill>
              <a:prstDash val="solid"/>
              <a:round/>
              <a:headEnd type="none" w="sm" len="sm"/>
              <a:tailEnd type="none" w="sm" len="sm"/>
            </a:ln>
          </p:spPr>
        </p:pic>
      </p:grpSp>
      <p:grpSp>
        <p:nvGrpSpPr>
          <p:cNvPr id="399" name="Google Shape;399;p41"/>
          <p:cNvGrpSpPr/>
          <p:nvPr/>
        </p:nvGrpSpPr>
        <p:grpSpPr>
          <a:xfrm>
            <a:off x="3060701" y="1592580"/>
            <a:ext cx="1484311" cy="1798252"/>
            <a:chOff x="4022062" y="1592580"/>
            <a:chExt cx="1484311" cy="1798252"/>
          </a:xfrm>
        </p:grpSpPr>
        <p:sp>
          <p:nvSpPr>
            <p:cNvPr id="400" name="Google Shape;400;p41"/>
            <p:cNvSpPr txBox="1"/>
            <p:nvPr/>
          </p:nvSpPr>
          <p:spPr>
            <a:xfrm>
              <a:off x="4022062" y="2819264"/>
              <a:ext cx="1484311" cy="571568"/>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Clr>
                  <a:srgbClr val="000000"/>
                </a:buClr>
                <a:buSzPts val="1100"/>
                <a:buFont typeface="Arial"/>
                <a:buNone/>
              </a:pPr>
              <a:r>
                <a:rPr lang="en-US" sz="1100" b="1">
                  <a:solidFill>
                    <a:srgbClr val="000000"/>
                  </a:solidFill>
                  <a:latin typeface="Calibri"/>
                  <a:ea typeface="Calibri"/>
                  <a:cs typeface="Calibri"/>
                  <a:sym typeface="Calibri"/>
                </a:rPr>
                <a:t>ROSENDA P. AQUINO</a:t>
              </a:r>
              <a:endParaRPr sz="1100" b="1">
                <a:solidFill>
                  <a:srgbClr val="000000"/>
                </a:solidFill>
                <a:latin typeface="Calibri"/>
                <a:ea typeface="Calibri"/>
                <a:cs typeface="Calibri"/>
                <a:sym typeface="Calibri"/>
              </a:endParaRPr>
            </a:p>
            <a:p>
              <a:pPr marL="0" marR="0" lvl="0" indent="0" algn="ctr" rtl="0">
                <a:spcBef>
                  <a:spcPts val="0"/>
                </a:spcBef>
                <a:spcAft>
                  <a:spcPts val="0"/>
                </a:spcAft>
                <a:buClr>
                  <a:srgbClr val="000000"/>
                </a:buClr>
                <a:buSzPts val="1000"/>
                <a:buFont typeface="Arial"/>
                <a:buNone/>
              </a:pPr>
              <a:r>
                <a:rPr lang="en-US" sz="1000">
                  <a:solidFill>
                    <a:srgbClr val="000000"/>
                  </a:solidFill>
                  <a:latin typeface="Calibri"/>
                  <a:ea typeface="Calibri"/>
                  <a:cs typeface="Calibri"/>
                  <a:sym typeface="Calibri"/>
                </a:rPr>
                <a:t>President</a:t>
              </a:r>
              <a:endParaRPr/>
            </a:p>
            <a:p>
              <a:pPr marL="0" marR="0" lvl="0" indent="0" algn="ctr" rtl="0">
                <a:spcBef>
                  <a:spcPts val="0"/>
                </a:spcBef>
                <a:spcAft>
                  <a:spcPts val="0"/>
                </a:spcAft>
                <a:buClr>
                  <a:srgbClr val="000000"/>
                </a:buClr>
                <a:buSzPts val="1000"/>
                <a:buFont typeface="Arial"/>
                <a:buNone/>
              </a:pPr>
              <a:r>
                <a:rPr lang="en-US" sz="1000" b="1">
                  <a:solidFill>
                    <a:srgbClr val="000000"/>
                  </a:solidFill>
                  <a:latin typeface="Calibri"/>
                  <a:ea typeface="Calibri"/>
                  <a:cs typeface="Calibri"/>
                  <a:sym typeface="Calibri"/>
                </a:rPr>
                <a:t>BotiCARD</a:t>
              </a:r>
              <a:endParaRPr sz="1000" b="1">
                <a:solidFill>
                  <a:srgbClr val="000000"/>
                </a:solidFill>
                <a:latin typeface="Calibri"/>
                <a:ea typeface="Calibri"/>
                <a:cs typeface="Calibri"/>
                <a:sym typeface="Calibri"/>
              </a:endParaRPr>
            </a:p>
          </p:txBody>
        </p:sp>
        <p:pic>
          <p:nvPicPr>
            <p:cNvPr id="401" name="Google Shape;401;p41" descr="BCS_9896"/>
            <p:cNvPicPr preferRelativeResize="0"/>
            <p:nvPr/>
          </p:nvPicPr>
          <p:blipFill rotWithShape="1">
            <a:blip r:embed="rId4">
              <a:alphaModFix/>
            </a:blip>
            <a:srcRect/>
            <a:stretch/>
          </p:blipFill>
          <p:spPr>
            <a:xfrm>
              <a:off x="4165600" y="1592580"/>
              <a:ext cx="1188720" cy="1188720"/>
            </a:xfrm>
            <a:prstGeom prst="rect">
              <a:avLst/>
            </a:prstGeom>
            <a:noFill/>
            <a:ln w="12700" cap="flat" cmpd="sng">
              <a:solidFill>
                <a:schemeClr val="dk1"/>
              </a:solidFill>
              <a:prstDash val="solid"/>
              <a:round/>
              <a:headEnd type="none" w="sm" len="sm"/>
              <a:tailEnd type="none" w="sm" len="sm"/>
            </a:ln>
          </p:spPr>
        </p:pic>
      </p:grpSp>
      <p:grpSp>
        <p:nvGrpSpPr>
          <p:cNvPr id="402" name="Google Shape;402;p41"/>
          <p:cNvGrpSpPr/>
          <p:nvPr/>
        </p:nvGrpSpPr>
        <p:grpSpPr>
          <a:xfrm>
            <a:off x="762000" y="1592580"/>
            <a:ext cx="2070100" cy="1760220"/>
            <a:chOff x="762000" y="1592580"/>
            <a:chExt cx="2070100" cy="1760220"/>
          </a:xfrm>
        </p:grpSpPr>
        <p:sp>
          <p:nvSpPr>
            <p:cNvPr id="403" name="Google Shape;403;p41"/>
            <p:cNvSpPr txBox="1"/>
            <p:nvPr/>
          </p:nvSpPr>
          <p:spPr>
            <a:xfrm>
              <a:off x="762000" y="2781232"/>
              <a:ext cx="2070100" cy="571568"/>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Clr>
                  <a:srgbClr val="000000"/>
                </a:buClr>
                <a:buSzPts val="1100"/>
                <a:buFont typeface="Arial"/>
                <a:buNone/>
              </a:pPr>
              <a:r>
                <a:rPr lang="en-US" sz="1100" b="1">
                  <a:solidFill>
                    <a:srgbClr val="000000"/>
                  </a:solidFill>
                  <a:latin typeface="Calibri"/>
                  <a:ea typeface="Calibri"/>
                  <a:cs typeface="Calibri"/>
                  <a:sym typeface="Calibri"/>
                </a:rPr>
                <a:t>VENER S. ABELLERA</a:t>
              </a:r>
              <a:endParaRPr/>
            </a:p>
            <a:p>
              <a:pPr marL="0" marR="0" lvl="0" indent="0" algn="ctr" rtl="0">
                <a:spcBef>
                  <a:spcPts val="0"/>
                </a:spcBef>
                <a:spcAft>
                  <a:spcPts val="0"/>
                </a:spcAft>
                <a:buClr>
                  <a:srgbClr val="000000"/>
                </a:buClr>
                <a:buSzPts val="1000"/>
                <a:buFont typeface="Arial"/>
                <a:buNone/>
              </a:pPr>
              <a:r>
                <a:rPr lang="en-US" sz="1000">
                  <a:solidFill>
                    <a:srgbClr val="000000"/>
                  </a:solidFill>
                  <a:latin typeface="Calibri"/>
                  <a:ea typeface="Calibri"/>
                  <a:cs typeface="Calibri"/>
                  <a:sym typeface="Calibri"/>
                </a:rPr>
                <a:t>President and General Manager</a:t>
              </a:r>
              <a:endParaRPr/>
            </a:p>
            <a:p>
              <a:pPr marL="0" marR="0" lvl="0" indent="0" algn="ctr" rtl="0">
                <a:spcBef>
                  <a:spcPts val="0"/>
                </a:spcBef>
                <a:spcAft>
                  <a:spcPts val="0"/>
                </a:spcAft>
                <a:buClr>
                  <a:srgbClr val="000000"/>
                </a:buClr>
                <a:buSzPts val="1000"/>
                <a:buFont typeface="Arial"/>
                <a:buNone/>
              </a:pPr>
              <a:r>
                <a:rPr lang="en-US" sz="1000" b="1">
                  <a:solidFill>
                    <a:srgbClr val="000000"/>
                  </a:solidFill>
                  <a:latin typeface="Calibri"/>
                  <a:ea typeface="Calibri"/>
                  <a:cs typeface="Calibri"/>
                  <a:sym typeface="Calibri"/>
                </a:rPr>
                <a:t>CaMIA</a:t>
              </a:r>
              <a:endParaRPr sz="1000" b="1">
                <a:solidFill>
                  <a:srgbClr val="000000"/>
                </a:solidFill>
                <a:latin typeface="Calibri"/>
                <a:ea typeface="Calibri"/>
                <a:cs typeface="Calibri"/>
                <a:sym typeface="Calibri"/>
              </a:endParaRPr>
            </a:p>
          </p:txBody>
        </p:sp>
        <p:pic>
          <p:nvPicPr>
            <p:cNvPr id="404" name="Google Shape;404;p41" descr="BCS_0074"/>
            <p:cNvPicPr preferRelativeResize="0"/>
            <p:nvPr/>
          </p:nvPicPr>
          <p:blipFill rotWithShape="1">
            <a:blip r:embed="rId5">
              <a:alphaModFix/>
            </a:blip>
            <a:srcRect/>
            <a:stretch/>
          </p:blipFill>
          <p:spPr>
            <a:xfrm>
              <a:off x="1229995" y="1592580"/>
              <a:ext cx="1188720" cy="1188720"/>
            </a:xfrm>
            <a:prstGeom prst="rect">
              <a:avLst/>
            </a:prstGeom>
            <a:noFill/>
            <a:ln w="12700" cap="flat" cmpd="sng">
              <a:solidFill>
                <a:schemeClr val="dk1"/>
              </a:solidFill>
              <a:prstDash val="solid"/>
              <a:round/>
              <a:headEnd type="none" w="sm" len="sm"/>
              <a:tailEnd type="none" w="sm" len="sm"/>
            </a:ln>
          </p:spPr>
        </p:pic>
      </p:grpSp>
      <p:grpSp>
        <p:nvGrpSpPr>
          <p:cNvPr id="405" name="Google Shape;405;p41"/>
          <p:cNvGrpSpPr/>
          <p:nvPr/>
        </p:nvGrpSpPr>
        <p:grpSpPr>
          <a:xfrm>
            <a:off x="4816581" y="1571541"/>
            <a:ext cx="1826142" cy="1808316"/>
            <a:chOff x="6860658" y="1544484"/>
            <a:chExt cx="1826142" cy="1808316"/>
          </a:xfrm>
        </p:grpSpPr>
        <p:sp>
          <p:nvSpPr>
            <p:cNvPr id="406" name="Google Shape;406;p41"/>
            <p:cNvSpPr txBox="1"/>
            <p:nvPr/>
          </p:nvSpPr>
          <p:spPr>
            <a:xfrm>
              <a:off x="6860658" y="2781232"/>
              <a:ext cx="1826142" cy="571568"/>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Clr>
                  <a:srgbClr val="000000"/>
                </a:buClr>
                <a:buSzPts val="1100"/>
                <a:buFont typeface="Arial"/>
                <a:buNone/>
              </a:pPr>
              <a:r>
                <a:rPr lang="en-US" sz="1100" b="1">
                  <a:solidFill>
                    <a:srgbClr val="000000"/>
                  </a:solidFill>
                  <a:latin typeface="Calibri"/>
                  <a:ea typeface="Calibri"/>
                  <a:cs typeface="Calibri"/>
                  <a:sym typeface="Calibri"/>
                </a:rPr>
                <a:t>MELINDA GRACE M LABAO</a:t>
              </a:r>
              <a:endParaRPr/>
            </a:p>
            <a:p>
              <a:pPr marL="0" marR="0" lvl="0" indent="0" algn="ctr" rtl="0">
                <a:spcBef>
                  <a:spcPts val="0"/>
                </a:spcBef>
                <a:spcAft>
                  <a:spcPts val="0"/>
                </a:spcAft>
                <a:buClr>
                  <a:srgbClr val="000000"/>
                </a:buClr>
                <a:buSzPts val="1000"/>
                <a:buFont typeface="Arial"/>
                <a:buNone/>
              </a:pPr>
              <a:r>
                <a:rPr lang="en-US" sz="1000">
                  <a:solidFill>
                    <a:srgbClr val="000000"/>
                  </a:solidFill>
                  <a:latin typeface="Calibri"/>
                  <a:ea typeface="Calibri"/>
                  <a:cs typeface="Calibri"/>
                  <a:sym typeface="Calibri"/>
                </a:rPr>
                <a:t>Officer-in-Charge</a:t>
              </a:r>
              <a:endParaRPr sz="1000">
                <a:solidFill>
                  <a:srgbClr val="000000"/>
                </a:solidFill>
                <a:latin typeface="Calibri"/>
                <a:ea typeface="Calibri"/>
                <a:cs typeface="Calibri"/>
                <a:sym typeface="Calibri"/>
              </a:endParaRPr>
            </a:p>
            <a:p>
              <a:pPr marL="0" marR="0" lvl="0" indent="0" algn="ctr" rtl="0">
                <a:spcBef>
                  <a:spcPts val="0"/>
                </a:spcBef>
                <a:spcAft>
                  <a:spcPts val="0"/>
                </a:spcAft>
                <a:buClr>
                  <a:srgbClr val="000000"/>
                </a:buClr>
                <a:buSzPts val="1000"/>
                <a:buFont typeface="Arial"/>
                <a:buNone/>
              </a:pPr>
              <a:r>
                <a:rPr lang="en-US" sz="1000" b="1">
                  <a:solidFill>
                    <a:srgbClr val="000000"/>
                  </a:solidFill>
                  <a:latin typeface="Calibri"/>
                  <a:ea typeface="Calibri"/>
                  <a:cs typeface="Calibri"/>
                  <a:sym typeface="Calibri"/>
                </a:rPr>
                <a:t>CPMI</a:t>
              </a:r>
              <a:endParaRPr sz="1000" b="1">
                <a:solidFill>
                  <a:srgbClr val="000000"/>
                </a:solidFill>
                <a:latin typeface="Calibri"/>
                <a:ea typeface="Calibri"/>
                <a:cs typeface="Calibri"/>
                <a:sym typeface="Calibri"/>
              </a:endParaRPr>
            </a:p>
          </p:txBody>
        </p:sp>
        <p:pic>
          <p:nvPicPr>
            <p:cNvPr id="407" name="Google Shape;407;p41"/>
            <p:cNvPicPr preferRelativeResize="0"/>
            <p:nvPr/>
          </p:nvPicPr>
          <p:blipFill rotWithShape="1">
            <a:blip r:embed="rId6">
              <a:alphaModFix/>
            </a:blip>
            <a:srcRect t="6798"/>
            <a:stretch/>
          </p:blipFill>
          <p:spPr>
            <a:xfrm>
              <a:off x="7050957" y="1544484"/>
              <a:ext cx="1244600" cy="1220016"/>
            </a:xfrm>
            <a:prstGeom prst="rect">
              <a:avLst/>
            </a:prstGeom>
            <a:noFill/>
            <a:ln w="9525" cap="flat" cmpd="sng">
              <a:solidFill>
                <a:schemeClr val="dk1"/>
              </a:solidFill>
              <a:prstDash val="solid"/>
              <a:round/>
              <a:headEnd type="none" w="sm" len="sm"/>
              <a:tailEnd type="none" w="sm" len="sm"/>
            </a:ln>
          </p:spPr>
        </p:pic>
      </p:grpSp>
      <p:grpSp>
        <p:nvGrpSpPr>
          <p:cNvPr id="408" name="Google Shape;408;p41"/>
          <p:cNvGrpSpPr/>
          <p:nvPr/>
        </p:nvGrpSpPr>
        <p:grpSpPr>
          <a:xfrm>
            <a:off x="1143000" y="3654218"/>
            <a:ext cx="2286000" cy="2094127"/>
            <a:chOff x="3620925" y="3607656"/>
            <a:chExt cx="2286000" cy="2094127"/>
          </a:xfrm>
        </p:grpSpPr>
        <p:sp>
          <p:nvSpPr>
            <p:cNvPr id="409" name="Google Shape;409;p41"/>
            <p:cNvSpPr txBox="1"/>
            <p:nvPr/>
          </p:nvSpPr>
          <p:spPr>
            <a:xfrm>
              <a:off x="3620925" y="4822439"/>
              <a:ext cx="2286000" cy="879344"/>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Clr>
                  <a:srgbClr val="000000"/>
                </a:buClr>
                <a:buSzPts val="1100"/>
                <a:buFont typeface="Arial"/>
                <a:buNone/>
              </a:pPr>
              <a:r>
                <a:rPr lang="en-US" sz="1100" b="1">
                  <a:solidFill>
                    <a:srgbClr val="000000"/>
                  </a:solidFill>
                  <a:latin typeface="Calibri"/>
                  <a:ea typeface="Calibri"/>
                  <a:cs typeface="Calibri"/>
                  <a:sym typeface="Calibri"/>
                </a:rPr>
                <a:t>LYNETH L. DEREQUITO</a:t>
              </a:r>
              <a:endParaRPr sz="1100" b="1">
                <a:solidFill>
                  <a:srgbClr val="000000"/>
                </a:solidFill>
                <a:latin typeface="Calibri"/>
                <a:ea typeface="Calibri"/>
                <a:cs typeface="Calibri"/>
                <a:sym typeface="Calibri"/>
              </a:endParaRPr>
            </a:p>
            <a:p>
              <a:pPr marL="0" marR="0" lvl="0" indent="0" algn="ctr" rtl="0">
                <a:spcBef>
                  <a:spcPts val="0"/>
                </a:spcBef>
                <a:spcAft>
                  <a:spcPts val="0"/>
                </a:spcAft>
                <a:buClr>
                  <a:srgbClr val="000000"/>
                </a:buClr>
                <a:buSzPts val="1000"/>
                <a:buFont typeface="Arial"/>
                <a:buNone/>
              </a:pPr>
              <a:r>
                <a:rPr lang="en-US" sz="1000">
                  <a:solidFill>
                    <a:srgbClr val="000000"/>
                  </a:solidFill>
                  <a:latin typeface="Calibri"/>
                  <a:ea typeface="Calibri"/>
                  <a:cs typeface="Calibri"/>
                  <a:sym typeface="Calibri"/>
                </a:rPr>
                <a:t>Chairperson and President / Director</a:t>
              </a:r>
              <a:endParaRPr sz="1000">
                <a:solidFill>
                  <a:srgbClr val="000000"/>
                </a:solidFill>
                <a:latin typeface="Calibri"/>
                <a:ea typeface="Calibri"/>
                <a:cs typeface="Calibri"/>
                <a:sym typeface="Calibri"/>
              </a:endParaRPr>
            </a:p>
            <a:p>
              <a:pPr marL="0" marR="0" lvl="0" indent="0" algn="ctr" rtl="0">
                <a:spcBef>
                  <a:spcPts val="0"/>
                </a:spcBef>
                <a:spcAft>
                  <a:spcPts val="0"/>
                </a:spcAft>
                <a:buNone/>
              </a:pPr>
              <a:r>
                <a:rPr lang="en-US" sz="1000" b="1">
                  <a:solidFill>
                    <a:srgbClr val="000000"/>
                  </a:solidFill>
                  <a:latin typeface="Calibri"/>
                  <a:ea typeface="Calibri"/>
                  <a:cs typeface="Calibri"/>
                  <a:sym typeface="Calibri"/>
                </a:rPr>
                <a:t>CARD MRI Property Holdings / CARD MRI Support Group</a:t>
              </a:r>
              <a:endParaRPr/>
            </a:p>
            <a:p>
              <a:pPr marL="0" marR="0" lvl="0" indent="0" algn="ctr" rtl="0">
                <a:spcBef>
                  <a:spcPts val="0"/>
                </a:spcBef>
                <a:spcAft>
                  <a:spcPts val="0"/>
                </a:spcAft>
                <a:buClr>
                  <a:schemeClr val="dk1"/>
                </a:buClr>
                <a:buSzPts val="1000"/>
                <a:buFont typeface="Arial"/>
                <a:buNone/>
              </a:pPr>
              <a:endParaRPr sz="1000" b="1">
                <a:solidFill>
                  <a:srgbClr val="000000"/>
                </a:solidFill>
                <a:latin typeface="Calibri"/>
                <a:ea typeface="Calibri"/>
                <a:cs typeface="Calibri"/>
                <a:sym typeface="Calibri"/>
              </a:endParaRPr>
            </a:p>
          </p:txBody>
        </p:sp>
        <p:pic>
          <p:nvPicPr>
            <p:cNvPr id="410" name="Google Shape;410;p41"/>
            <p:cNvPicPr preferRelativeResize="0"/>
            <p:nvPr/>
          </p:nvPicPr>
          <p:blipFill rotWithShape="1">
            <a:blip r:embed="rId7">
              <a:alphaModFix/>
            </a:blip>
            <a:srcRect l="2171" t="5706" b="29628"/>
            <a:stretch/>
          </p:blipFill>
          <p:spPr>
            <a:xfrm>
              <a:off x="4152348" y="3607656"/>
              <a:ext cx="1188719" cy="1191964"/>
            </a:xfrm>
            <a:prstGeom prst="rect">
              <a:avLst/>
            </a:prstGeom>
            <a:noFill/>
            <a:ln w="9525" cap="flat" cmpd="sng">
              <a:solidFill>
                <a:schemeClr val="dk1"/>
              </a:solidFill>
              <a:prstDash val="solid"/>
              <a:round/>
              <a:headEnd type="none" w="sm" len="sm"/>
              <a:tailEnd type="none" w="sm" len="sm"/>
            </a:ln>
          </p:spPr>
        </p:pic>
      </p:grpSp>
      <p:grpSp>
        <p:nvGrpSpPr>
          <p:cNvPr id="411" name="Google Shape;411;p41"/>
          <p:cNvGrpSpPr/>
          <p:nvPr/>
        </p:nvGrpSpPr>
        <p:grpSpPr>
          <a:xfrm>
            <a:off x="6056000" y="3654218"/>
            <a:ext cx="1661775" cy="1773540"/>
            <a:chOff x="5811835" y="3633278"/>
            <a:chExt cx="1661775" cy="1773540"/>
          </a:xfrm>
        </p:grpSpPr>
        <p:sp>
          <p:nvSpPr>
            <p:cNvPr id="412" name="Google Shape;412;p41"/>
            <p:cNvSpPr txBox="1"/>
            <p:nvPr/>
          </p:nvSpPr>
          <p:spPr>
            <a:xfrm>
              <a:off x="5811835" y="4835250"/>
              <a:ext cx="1661775" cy="571568"/>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Clr>
                  <a:srgbClr val="000000"/>
                </a:buClr>
                <a:buSzPts val="1100"/>
                <a:buFont typeface="Arial"/>
                <a:buNone/>
              </a:pPr>
              <a:r>
                <a:rPr lang="en-US" sz="1100" b="1">
                  <a:solidFill>
                    <a:srgbClr val="000000"/>
                  </a:solidFill>
                  <a:latin typeface="Calibri"/>
                  <a:ea typeface="Calibri"/>
                  <a:cs typeface="Calibri"/>
                  <a:sym typeface="Calibri"/>
                </a:rPr>
                <a:t>NENIA I. PERALTA</a:t>
              </a:r>
              <a:endParaRPr/>
            </a:p>
            <a:p>
              <a:pPr marL="0" marR="0" lvl="0" indent="0" algn="ctr" rtl="0">
                <a:spcBef>
                  <a:spcPts val="0"/>
                </a:spcBef>
                <a:spcAft>
                  <a:spcPts val="0"/>
                </a:spcAft>
                <a:buClr>
                  <a:srgbClr val="000000"/>
                </a:buClr>
                <a:buSzPts val="1000"/>
                <a:buFont typeface="Arial"/>
                <a:buNone/>
              </a:pPr>
              <a:r>
                <a:rPr lang="en-US" sz="1000">
                  <a:solidFill>
                    <a:srgbClr val="000000"/>
                  </a:solidFill>
                  <a:latin typeface="Calibri"/>
                  <a:ea typeface="Calibri"/>
                  <a:cs typeface="Calibri"/>
                  <a:sym typeface="Calibri"/>
                </a:rPr>
                <a:t>General Manager</a:t>
              </a:r>
              <a:endParaRPr/>
            </a:p>
            <a:p>
              <a:pPr marL="0" marR="0" lvl="0" indent="0" algn="ctr" rtl="0">
                <a:spcBef>
                  <a:spcPts val="0"/>
                </a:spcBef>
                <a:spcAft>
                  <a:spcPts val="0"/>
                </a:spcAft>
                <a:buClr>
                  <a:srgbClr val="000000"/>
                </a:buClr>
                <a:buSzPts val="1000"/>
                <a:buFont typeface="Arial"/>
                <a:buNone/>
              </a:pPr>
              <a:r>
                <a:rPr lang="en-US" sz="1000" b="1">
                  <a:solidFill>
                    <a:srgbClr val="000000"/>
                  </a:solidFill>
                  <a:latin typeface="Calibri"/>
                  <a:ea typeface="Calibri"/>
                  <a:cs typeface="Calibri"/>
                  <a:sym typeface="Calibri"/>
                </a:rPr>
                <a:t>CARD EMPC</a:t>
              </a:r>
              <a:endParaRPr sz="1000" b="1">
                <a:solidFill>
                  <a:srgbClr val="000000"/>
                </a:solidFill>
                <a:latin typeface="Calibri"/>
                <a:ea typeface="Calibri"/>
                <a:cs typeface="Calibri"/>
                <a:sym typeface="Calibri"/>
              </a:endParaRPr>
            </a:p>
          </p:txBody>
        </p:sp>
        <p:pic>
          <p:nvPicPr>
            <p:cNvPr id="413" name="Google Shape;413;p41"/>
            <p:cNvPicPr preferRelativeResize="0"/>
            <p:nvPr/>
          </p:nvPicPr>
          <p:blipFill rotWithShape="1">
            <a:blip r:embed="rId8">
              <a:alphaModFix/>
            </a:blip>
            <a:srcRect/>
            <a:stretch/>
          </p:blipFill>
          <p:spPr>
            <a:xfrm>
              <a:off x="6041737" y="3633278"/>
              <a:ext cx="1201972" cy="1201972"/>
            </a:xfrm>
            <a:prstGeom prst="rect">
              <a:avLst/>
            </a:prstGeom>
            <a:noFill/>
            <a:ln w="9525" cap="flat" cmpd="sng">
              <a:solidFill>
                <a:schemeClr val="dk1"/>
              </a:solidFill>
              <a:prstDash val="solid"/>
              <a:round/>
              <a:headEnd type="none" w="sm" len="sm"/>
              <a:tailEnd type="none" w="sm" len="sm"/>
            </a:ln>
          </p:spPr>
        </p:pic>
      </p:grpSp>
      <p:grpSp>
        <p:nvGrpSpPr>
          <p:cNvPr id="414" name="Google Shape;414;p41"/>
          <p:cNvGrpSpPr/>
          <p:nvPr/>
        </p:nvGrpSpPr>
        <p:grpSpPr>
          <a:xfrm>
            <a:off x="3581400" y="3654218"/>
            <a:ext cx="2071397" cy="1752600"/>
            <a:chOff x="3659465" y="3581400"/>
            <a:chExt cx="2071397" cy="1752600"/>
          </a:xfrm>
        </p:grpSpPr>
        <p:sp>
          <p:nvSpPr>
            <p:cNvPr id="415" name="Google Shape;415;p41"/>
            <p:cNvSpPr txBox="1"/>
            <p:nvPr/>
          </p:nvSpPr>
          <p:spPr>
            <a:xfrm>
              <a:off x="3659465" y="4762432"/>
              <a:ext cx="2071397" cy="571568"/>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Clr>
                  <a:srgbClr val="000000"/>
                </a:buClr>
                <a:buSzPts val="1100"/>
                <a:buFont typeface="Arial"/>
                <a:buNone/>
              </a:pPr>
              <a:r>
                <a:rPr lang="en-US" sz="1100" b="1">
                  <a:solidFill>
                    <a:srgbClr val="000000"/>
                  </a:solidFill>
                  <a:latin typeface="Calibri"/>
                  <a:ea typeface="Calibri"/>
                  <a:cs typeface="Calibri"/>
                  <a:sym typeface="Calibri"/>
                </a:rPr>
                <a:t>MARILYN M. MANILA</a:t>
              </a:r>
              <a:endParaRPr sz="1000">
                <a:solidFill>
                  <a:srgbClr val="000000"/>
                </a:solidFill>
                <a:latin typeface="Calibri"/>
                <a:ea typeface="Calibri"/>
                <a:cs typeface="Calibri"/>
                <a:sym typeface="Calibri"/>
              </a:endParaRPr>
            </a:p>
            <a:p>
              <a:pPr marL="0" marR="0" lvl="0" indent="0" algn="ctr" rtl="0">
                <a:spcBef>
                  <a:spcPts val="0"/>
                </a:spcBef>
                <a:spcAft>
                  <a:spcPts val="0"/>
                </a:spcAft>
                <a:buClr>
                  <a:srgbClr val="000000"/>
                </a:buClr>
                <a:buSzPts val="1000"/>
                <a:buFont typeface="Arial"/>
                <a:buNone/>
              </a:pPr>
              <a:r>
                <a:rPr lang="en-US" sz="1000">
                  <a:solidFill>
                    <a:srgbClr val="000000"/>
                  </a:solidFill>
                  <a:latin typeface="Calibri"/>
                  <a:ea typeface="Calibri"/>
                  <a:cs typeface="Calibri"/>
                  <a:sym typeface="Calibri"/>
                </a:rPr>
                <a:t>President,</a:t>
              </a:r>
              <a:r>
                <a:rPr lang="en-US" sz="1000" b="1">
                  <a:solidFill>
                    <a:srgbClr val="000000"/>
                  </a:solidFill>
                  <a:latin typeface="Calibri"/>
                  <a:ea typeface="Calibri"/>
                  <a:cs typeface="Calibri"/>
                  <a:sym typeface="Calibri"/>
                </a:rPr>
                <a:t> CARD MRI Hijos Tours and CARD MRI Publishing House</a:t>
              </a:r>
              <a:endParaRPr sz="1000" b="1">
                <a:solidFill>
                  <a:srgbClr val="000000"/>
                </a:solidFill>
                <a:latin typeface="Calibri"/>
                <a:ea typeface="Calibri"/>
                <a:cs typeface="Calibri"/>
                <a:sym typeface="Calibri"/>
              </a:endParaRPr>
            </a:p>
          </p:txBody>
        </p:sp>
        <p:pic>
          <p:nvPicPr>
            <p:cNvPr id="416" name="Google Shape;416;p41" descr="BOTICARD"/>
            <p:cNvPicPr preferRelativeResize="0"/>
            <p:nvPr/>
          </p:nvPicPr>
          <p:blipFill rotWithShape="1">
            <a:blip r:embed="rId9">
              <a:alphaModFix/>
            </a:blip>
            <a:srcRect/>
            <a:stretch/>
          </p:blipFill>
          <p:spPr>
            <a:xfrm>
              <a:off x="4100830" y="3581400"/>
              <a:ext cx="1188720" cy="1188720"/>
            </a:xfrm>
            <a:prstGeom prst="rect">
              <a:avLst/>
            </a:prstGeom>
            <a:noFill/>
            <a:ln w="12700" cap="flat" cmpd="sng">
              <a:solidFill>
                <a:schemeClr val="dk1"/>
              </a:solidFill>
              <a:prstDash val="solid"/>
              <a:round/>
              <a:headEnd type="none" w="sm" len="sm"/>
              <a:tailEnd type="none" w="sm" len="sm"/>
            </a:ln>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2"/>
          <p:cNvSpPr/>
          <p:nvPr/>
        </p:nvSpPr>
        <p:spPr>
          <a:xfrm>
            <a:off x="0" y="-64135"/>
            <a:ext cx="9188450" cy="887095"/>
          </a:xfrm>
          <a:prstGeom prst="rect">
            <a:avLst/>
          </a:prstGeom>
          <a:solidFill>
            <a:srgbClr val="339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000"/>
              <a:buFont typeface="Arial"/>
              <a:buNone/>
            </a:pPr>
            <a:r>
              <a:rPr lang="en-US" sz="3000" b="1">
                <a:solidFill>
                  <a:srgbClr val="FFFFFF"/>
                </a:solidFill>
                <a:latin typeface="Arial"/>
                <a:ea typeface="Arial"/>
                <a:cs typeface="Arial"/>
                <a:sym typeface="Arial"/>
              </a:rPr>
              <a:t>Other CARD MRI Executive Committee Members</a:t>
            </a:r>
            <a:endParaRPr sz="3000" b="1">
              <a:solidFill>
                <a:srgbClr val="FFFFFF"/>
              </a:solidFill>
              <a:latin typeface="Arial"/>
              <a:ea typeface="Arial"/>
              <a:cs typeface="Arial"/>
              <a:sym typeface="Arial"/>
            </a:endParaRPr>
          </a:p>
        </p:txBody>
      </p:sp>
      <p:sp>
        <p:nvSpPr>
          <p:cNvPr id="423" name="Google Shape;423;p42"/>
          <p:cNvSpPr txBox="1"/>
          <p:nvPr/>
        </p:nvSpPr>
        <p:spPr>
          <a:xfrm>
            <a:off x="596900" y="2781232"/>
            <a:ext cx="2070100" cy="571568"/>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Clr>
                <a:srgbClr val="000000"/>
              </a:buClr>
              <a:buSzPts val="1100"/>
              <a:buFont typeface="Arial"/>
              <a:buNone/>
            </a:pPr>
            <a:r>
              <a:rPr lang="en-US" sz="1100" b="1">
                <a:solidFill>
                  <a:srgbClr val="000000"/>
                </a:solidFill>
                <a:latin typeface="Calibri"/>
                <a:ea typeface="Calibri"/>
                <a:cs typeface="Calibri"/>
                <a:sym typeface="Calibri"/>
              </a:rPr>
              <a:t>LORENZA DT. BAÑEZ</a:t>
            </a:r>
            <a:endParaRPr/>
          </a:p>
          <a:p>
            <a:pPr marL="0" marR="0" lvl="0" indent="0" algn="ctr" rtl="0">
              <a:spcBef>
                <a:spcPts val="0"/>
              </a:spcBef>
              <a:spcAft>
                <a:spcPts val="0"/>
              </a:spcAft>
              <a:buClr>
                <a:srgbClr val="000000"/>
              </a:buClr>
              <a:buSzPts val="1000"/>
              <a:buFont typeface="Arial"/>
              <a:buNone/>
            </a:pPr>
            <a:r>
              <a:rPr lang="en-US" sz="1000">
                <a:solidFill>
                  <a:srgbClr val="000000"/>
                </a:solidFill>
                <a:latin typeface="Calibri"/>
                <a:ea typeface="Calibri"/>
                <a:cs typeface="Calibri"/>
                <a:sym typeface="Calibri"/>
              </a:rPr>
              <a:t>Executive Vice President</a:t>
            </a:r>
            <a:endParaRPr/>
          </a:p>
          <a:p>
            <a:pPr marL="0" marR="0" lvl="0" indent="0" algn="ctr" rtl="0">
              <a:spcBef>
                <a:spcPts val="0"/>
              </a:spcBef>
              <a:spcAft>
                <a:spcPts val="0"/>
              </a:spcAft>
              <a:buClr>
                <a:srgbClr val="000000"/>
              </a:buClr>
              <a:buSzPts val="1000"/>
              <a:buFont typeface="Arial"/>
              <a:buNone/>
            </a:pPr>
            <a:r>
              <a:rPr lang="en-US" sz="1000" b="1">
                <a:solidFill>
                  <a:srgbClr val="000000"/>
                </a:solidFill>
                <a:latin typeface="Calibri"/>
                <a:ea typeface="Calibri"/>
                <a:cs typeface="Calibri"/>
                <a:sym typeface="Calibri"/>
              </a:rPr>
              <a:t>CARD Bank</a:t>
            </a:r>
            <a:endParaRPr sz="1000" b="1">
              <a:solidFill>
                <a:srgbClr val="000000"/>
              </a:solidFill>
              <a:latin typeface="Calibri"/>
              <a:ea typeface="Calibri"/>
              <a:cs typeface="Calibri"/>
              <a:sym typeface="Calibri"/>
            </a:endParaRPr>
          </a:p>
        </p:txBody>
      </p:sp>
      <p:sp>
        <p:nvSpPr>
          <p:cNvPr id="424" name="Google Shape;424;p42"/>
          <p:cNvSpPr txBox="1"/>
          <p:nvPr/>
        </p:nvSpPr>
        <p:spPr>
          <a:xfrm>
            <a:off x="4343400" y="2848121"/>
            <a:ext cx="2634206" cy="571568"/>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Clr>
                <a:srgbClr val="000000"/>
              </a:buClr>
              <a:buSzPts val="1100"/>
              <a:buFont typeface="Arial"/>
              <a:buNone/>
            </a:pPr>
            <a:r>
              <a:rPr lang="en-US" sz="1100" b="1">
                <a:solidFill>
                  <a:srgbClr val="000000"/>
                </a:solidFill>
                <a:latin typeface="Calibri"/>
                <a:ea typeface="Calibri"/>
                <a:cs typeface="Calibri"/>
                <a:sym typeface="Calibri"/>
              </a:rPr>
              <a:t>DR. EDZEL A. RAMOS</a:t>
            </a:r>
            <a:endParaRPr sz="1100" b="1">
              <a:solidFill>
                <a:srgbClr val="000000"/>
              </a:solidFill>
              <a:latin typeface="Calibri"/>
              <a:ea typeface="Calibri"/>
              <a:cs typeface="Calibri"/>
              <a:sym typeface="Calibri"/>
            </a:endParaRPr>
          </a:p>
          <a:p>
            <a:pPr marL="0" marR="0" lvl="0" indent="0" algn="ctr" rtl="0">
              <a:spcBef>
                <a:spcPts val="0"/>
              </a:spcBef>
              <a:spcAft>
                <a:spcPts val="0"/>
              </a:spcAft>
              <a:buClr>
                <a:srgbClr val="000000"/>
              </a:buClr>
              <a:buSzPts val="1000"/>
              <a:buFont typeface="Arial"/>
              <a:buNone/>
            </a:pPr>
            <a:r>
              <a:rPr lang="en-US" sz="1000">
                <a:solidFill>
                  <a:srgbClr val="000000"/>
                </a:solidFill>
                <a:latin typeface="Calibri"/>
                <a:ea typeface="Calibri"/>
                <a:cs typeface="Calibri"/>
                <a:sym typeface="Calibri"/>
              </a:rPr>
              <a:t>Executive Vice President</a:t>
            </a:r>
            <a:endParaRPr/>
          </a:p>
          <a:p>
            <a:pPr marL="0" marR="0" lvl="0" indent="0" algn="ctr" rtl="0">
              <a:spcBef>
                <a:spcPts val="0"/>
              </a:spcBef>
              <a:spcAft>
                <a:spcPts val="0"/>
              </a:spcAft>
              <a:buClr>
                <a:srgbClr val="000000"/>
              </a:buClr>
              <a:buSzPts val="1000"/>
              <a:buFont typeface="Arial"/>
              <a:buNone/>
            </a:pPr>
            <a:r>
              <a:rPr lang="en-US" sz="1000" b="1">
                <a:solidFill>
                  <a:srgbClr val="000000"/>
                </a:solidFill>
                <a:latin typeface="Calibri"/>
                <a:ea typeface="Calibri"/>
                <a:cs typeface="Calibri"/>
                <a:sym typeface="Calibri"/>
              </a:rPr>
              <a:t>CMDI</a:t>
            </a:r>
            <a:endParaRPr sz="1000" b="1">
              <a:solidFill>
                <a:srgbClr val="000000"/>
              </a:solidFill>
              <a:latin typeface="Calibri"/>
              <a:ea typeface="Calibri"/>
              <a:cs typeface="Calibri"/>
              <a:sym typeface="Calibri"/>
            </a:endParaRPr>
          </a:p>
        </p:txBody>
      </p:sp>
      <p:sp>
        <p:nvSpPr>
          <p:cNvPr id="425" name="Google Shape;425;p42"/>
          <p:cNvSpPr txBox="1"/>
          <p:nvPr/>
        </p:nvSpPr>
        <p:spPr>
          <a:xfrm>
            <a:off x="2724004" y="2819264"/>
            <a:ext cx="1924196" cy="571568"/>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Clr>
                <a:srgbClr val="000000"/>
              </a:buClr>
              <a:buSzPts val="1100"/>
              <a:buFont typeface="Arial"/>
              <a:buNone/>
            </a:pPr>
            <a:r>
              <a:rPr lang="en-US" sz="1100" b="1">
                <a:solidFill>
                  <a:srgbClr val="000000"/>
                </a:solidFill>
                <a:latin typeface="Calibri"/>
                <a:ea typeface="Calibri"/>
                <a:cs typeface="Calibri"/>
                <a:sym typeface="Calibri"/>
              </a:rPr>
              <a:t>LOURDES B. DIJAN</a:t>
            </a:r>
            <a:endParaRPr sz="1100" b="1">
              <a:solidFill>
                <a:srgbClr val="000000"/>
              </a:solidFill>
              <a:latin typeface="Calibri"/>
              <a:ea typeface="Calibri"/>
              <a:cs typeface="Calibri"/>
              <a:sym typeface="Calibri"/>
            </a:endParaRPr>
          </a:p>
          <a:p>
            <a:pPr marL="0" marR="0" lvl="0" indent="0" algn="ctr" rtl="0">
              <a:spcBef>
                <a:spcPts val="0"/>
              </a:spcBef>
              <a:spcAft>
                <a:spcPts val="0"/>
              </a:spcAft>
              <a:buClr>
                <a:srgbClr val="000000"/>
              </a:buClr>
              <a:buSzPts val="1000"/>
              <a:buFont typeface="Arial"/>
              <a:buNone/>
            </a:pPr>
            <a:r>
              <a:rPr lang="en-US" sz="1000">
                <a:solidFill>
                  <a:srgbClr val="000000"/>
                </a:solidFill>
                <a:latin typeface="Calibri"/>
                <a:ea typeface="Calibri"/>
                <a:cs typeface="Calibri"/>
                <a:sym typeface="Calibri"/>
              </a:rPr>
              <a:t>Senior Vice President for Finance</a:t>
            </a:r>
            <a:endParaRPr/>
          </a:p>
          <a:p>
            <a:pPr marL="0" marR="0" lvl="0" indent="0" algn="ctr" rtl="0">
              <a:spcBef>
                <a:spcPts val="0"/>
              </a:spcBef>
              <a:spcAft>
                <a:spcPts val="0"/>
              </a:spcAft>
              <a:buClr>
                <a:srgbClr val="000000"/>
              </a:buClr>
              <a:buSzPts val="1000"/>
              <a:buFont typeface="Arial"/>
              <a:buNone/>
            </a:pPr>
            <a:r>
              <a:rPr lang="en-US" sz="1000" b="1">
                <a:solidFill>
                  <a:srgbClr val="000000"/>
                </a:solidFill>
                <a:latin typeface="Calibri"/>
                <a:ea typeface="Calibri"/>
                <a:cs typeface="Calibri"/>
                <a:sym typeface="Calibri"/>
              </a:rPr>
              <a:t>CARD Bank</a:t>
            </a:r>
            <a:endParaRPr sz="1000" b="1">
              <a:solidFill>
                <a:srgbClr val="000000"/>
              </a:solidFill>
              <a:latin typeface="Calibri"/>
              <a:ea typeface="Calibri"/>
              <a:cs typeface="Calibri"/>
              <a:sym typeface="Calibri"/>
            </a:endParaRPr>
          </a:p>
        </p:txBody>
      </p:sp>
      <p:grpSp>
        <p:nvGrpSpPr>
          <p:cNvPr id="426" name="Google Shape;426;p42"/>
          <p:cNvGrpSpPr/>
          <p:nvPr/>
        </p:nvGrpSpPr>
        <p:grpSpPr>
          <a:xfrm>
            <a:off x="5064390" y="3725939"/>
            <a:ext cx="1564484" cy="1752600"/>
            <a:chOff x="5899124" y="3581400"/>
            <a:chExt cx="1564484" cy="1752600"/>
          </a:xfrm>
        </p:grpSpPr>
        <p:sp>
          <p:nvSpPr>
            <p:cNvPr id="427" name="Google Shape;427;p42"/>
            <p:cNvSpPr txBox="1"/>
            <p:nvPr/>
          </p:nvSpPr>
          <p:spPr>
            <a:xfrm>
              <a:off x="5899124" y="4762432"/>
              <a:ext cx="1564484" cy="571568"/>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Clr>
                  <a:srgbClr val="000000"/>
                </a:buClr>
                <a:buSzPts val="1100"/>
                <a:buFont typeface="Arial"/>
                <a:buNone/>
              </a:pPr>
              <a:r>
                <a:rPr lang="en-US" sz="1100" b="1">
                  <a:solidFill>
                    <a:srgbClr val="000000"/>
                  </a:solidFill>
                  <a:latin typeface="Calibri"/>
                  <a:ea typeface="Calibri"/>
                  <a:cs typeface="Calibri"/>
                  <a:sym typeface="Calibri"/>
                </a:rPr>
                <a:t>LAARNE D. PAJE</a:t>
              </a:r>
              <a:endParaRPr/>
            </a:p>
            <a:p>
              <a:pPr marL="0" marR="0" lvl="0" indent="0" algn="ctr" rtl="0">
                <a:spcBef>
                  <a:spcPts val="0"/>
                </a:spcBef>
                <a:spcAft>
                  <a:spcPts val="0"/>
                </a:spcAft>
                <a:buClr>
                  <a:srgbClr val="000000"/>
                </a:buClr>
                <a:buSzPts val="1000"/>
                <a:buFont typeface="Arial"/>
                <a:buNone/>
              </a:pPr>
              <a:r>
                <a:rPr lang="en-US" sz="1000">
                  <a:solidFill>
                    <a:srgbClr val="000000"/>
                  </a:solidFill>
                  <a:latin typeface="Calibri"/>
                  <a:ea typeface="Calibri"/>
                  <a:cs typeface="Calibri"/>
                  <a:sym typeface="Calibri"/>
                </a:rPr>
                <a:t>Vice President for Audit</a:t>
              </a:r>
              <a:endParaRPr/>
            </a:p>
            <a:p>
              <a:pPr marL="0" marR="0" lvl="0" indent="0" algn="ctr" rtl="0">
                <a:spcBef>
                  <a:spcPts val="0"/>
                </a:spcBef>
                <a:spcAft>
                  <a:spcPts val="0"/>
                </a:spcAft>
                <a:buClr>
                  <a:srgbClr val="000000"/>
                </a:buClr>
                <a:buSzPts val="1000"/>
                <a:buFont typeface="Arial"/>
                <a:buNone/>
              </a:pPr>
              <a:r>
                <a:rPr lang="en-US" sz="1000" b="1">
                  <a:solidFill>
                    <a:srgbClr val="000000"/>
                  </a:solidFill>
                  <a:latin typeface="Calibri"/>
                  <a:ea typeface="Calibri"/>
                  <a:cs typeface="Calibri"/>
                  <a:sym typeface="Calibri"/>
                </a:rPr>
                <a:t>CARD Bank</a:t>
              </a:r>
              <a:endParaRPr sz="1000" b="1">
                <a:solidFill>
                  <a:srgbClr val="000000"/>
                </a:solidFill>
                <a:latin typeface="Calibri"/>
                <a:ea typeface="Calibri"/>
                <a:cs typeface="Calibri"/>
                <a:sym typeface="Calibri"/>
              </a:endParaRPr>
            </a:p>
          </p:txBody>
        </p:sp>
        <p:pic>
          <p:nvPicPr>
            <p:cNvPr id="428" name="Google Shape;428;p42" descr="BCS_9812"/>
            <p:cNvPicPr preferRelativeResize="0"/>
            <p:nvPr/>
          </p:nvPicPr>
          <p:blipFill rotWithShape="1">
            <a:blip r:embed="rId3">
              <a:alphaModFix/>
            </a:blip>
            <a:srcRect/>
            <a:stretch/>
          </p:blipFill>
          <p:spPr>
            <a:xfrm>
              <a:off x="6087110" y="3581400"/>
              <a:ext cx="1188720" cy="1188720"/>
            </a:xfrm>
            <a:prstGeom prst="rect">
              <a:avLst/>
            </a:prstGeom>
            <a:noFill/>
            <a:ln w="12700" cap="flat" cmpd="sng">
              <a:solidFill>
                <a:schemeClr val="dk1"/>
              </a:solidFill>
              <a:prstDash val="solid"/>
              <a:round/>
              <a:headEnd type="none" w="sm" len="sm"/>
              <a:tailEnd type="none" w="sm" len="sm"/>
            </a:ln>
          </p:spPr>
        </p:pic>
      </p:grpSp>
      <p:pic>
        <p:nvPicPr>
          <p:cNvPr id="429" name="Google Shape;429;p42" descr="BCS_0091"/>
          <p:cNvPicPr preferRelativeResize="0"/>
          <p:nvPr/>
        </p:nvPicPr>
        <p:blipFill rotWithShape="1">
          <a:blip r:embed="rId4">
            <a:alphaModFix/>
          </a:blip>
          <a:srcRect/>
          <a:stretch/>
        </p:blipFill>
        <p:spPr>
          <a:xfrm>
            <a:off x="3029585" y="1630680"/>
            <a:ext cx="1188720" cy="1188720"/>
          </a:xfrm>
          <a:prstGeom prst="rect">
            <a:avLst/>
          </a:prstGeom>
          <a:noFill/>
          <a:ln w="12700" cap="flat" cmpd="sng">
            <a:solidFill>
              <a:schemeClr val="dk1"/>
            </a:solidFill>
            <a:prstDash val="solid"/>
            <a:round/>
            <a:headEnd type="none" w="sm" len="sm"/>
            <a:tailEnd type="none" w="sm" len="sm"/>
          </a:ln>
        </p:spPr>
      </p:pic>
      <p:pic>
        <p:nvPicPr>
          <p:cNvPr id="430" name="Google Shape;430;p42" descr="BCS_0354"/>
          <p:cNvPicPr preferRelativeResize="0"/>
          <p:nvPr/>
        </p:nvPicPr>
        <p:blipFill rotWithShape="1">
          <a:blip r:embed="rId5">
            <a:alphaModFix/>
          </a:blip>
          <a:srcRect/>
          <a:stretch/>
        </p:blipFill>
        <p:spPr>
          <a:xfrm>
            <a:off x="1037590" y="1606550"/>
            <a:ext cx="1188720" cy="1188720"/>
          </a:xfrm>
          <a:prstGeom prst="rect">
            <a:avLst/>
          </a:prstGeom>
          <a:noFill/>
          <a:ln w="12700" cap="flat" cmpd="sng">
            <a:solidFill>
              <a:schemeClr val="dk1"/>
            </a:solidFill>
            <a:prstDash val="solid"/>
            <a:round/>
            <a:headEnd type="none" w="sm" len="sm"/>
            <a:tailEnd type="none" w="sm" len="sm"/>
          </a:ln>
        </p:spPr>
      </p:pic>
      <p:grpSp>
        <p:nvGrpSpPr>
          <p:cNvPr id="431" name="Google Shape;431;p42"/>
          <p:cNvGrpSpPr/>
          <p:nvPr/>
        </p:nvGrpSpPr>
        <p:grpSpPr>
          <a:xfrm>
            <a:off x="2861945" y="3725939"/>
            <a:ext cx="1524000" cy="1728436"/>
            <a:chOff x="6972125" y="1630680"/>
            <a:chExt cx="1524000" cy="1728436"/>
          </a:xfrm>
        </p:grpSpPr>
        <p:sp>
          <p:nvSpPr>
            <p:cNvPr id="432" name="Google Shape;432;p42"/>
            <p:cNvSpPr txBox="1"/>
            <p:nvPr/>
          </p:nvSpPr>
          <p:spPr>
            <a:xfrm>
              <a:off x="6972125" y="2787548"/>
              <a:ext cx="1524000" cy="571568"/>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Clr>
                  <a:srgbClr val="000000"/>
                </a:buClr>
                <a:buSzPts val="1100"/>
                <a:buFont typeface="Arial"/>
                <a:buNone/>
              </a:pPr>
              <a:r>
                <a:rPr lang="en-US" sz="1100" b="1">
                  <a:solidFill>
                    <a:srgbClr val="000000"/>
                  </a:solidFill>
                  <a:latin typeface="Calibri"/>
                  <a:ea typeface="Calibri"/>
                  <a:cs typeface="Calibri"/>
                  <a:sym typeface="Calibri"/>
                </a:rPr>
                <a:t>CYNTHIA B. BALDEO</a:t>
              </a:r>
              <a:endParaRPr sz="1100" b="1">
                <a:solidFill>
                  <a:srgbClr val="000000"/>
                </a:solidFill>
                <a:latin typeface="Calibri"/>
                <a:ea typeface="Calibri"/>
                <a:cs typeface="Calibri"/>
                <a:sym typeface="Calibri"/>
              </a:endParaRPr>
            </a:p>
            <a:p>
              <a:pPr marL="0" marR="0" lvl="0" indent="0" algn="ctr" rtl="0">
                <a:spcBef>
                  <a:spcPts val="0"/>
                </a:spcBef>
                <a:spcAft>
                  <a:spcPts val="0"/>
                </a:spcAft>
                <a:buClr>
                  <a:srgbClr val="000000"/>
                </a:buClr>
                <a:buSzPts val="1000"/>
                <a:buFont typeface="Arial"/>
                <a:buNone/>
              </a:pPr>
              <a:r>
                <a:rPr lang="en-US" sz="1000">
                  <a:solidFill>
                    <a:srgbClr val="000000"/>
                  </a:solidFill>
                  <a:latin typeface="Calibri"/>
                  <a:ea typeface="Calibri"/>
                  <a:cs typeface="Calibri"/>
                  <a:sym typeface="Calibri"/>
                </a:rPr>
                <a:t>Executive Vice President</a:t>
              </a:r>
              <a:endParaRPr sz="1000">
                <a:solidFill>
                  <a:srgbClr val="000000"/>
                </a:solidFill>
                <a:latin typeface="Calibri"/>
                <a:ea typeface="Calibri"/>
                <a:cs typeface="Calibri"/>
                <a:sym typeface="Calibri"/>
              </a:endParaRPr>
            </a:p>
            <a:p>
              <a:pPr marL="0" marR="0" lvl="0" indent="0" algn="ctr" rtl="0">
                <a:spcBef>
                  <a:spcPts val="0"/>
                </a:spcBef>
                <a:spcAft>
                  <a:spcPts val="0"/>
                </a:spcAft>
                <a:buClr>
                  <a:srgbClr val="000000"/>
                </a:buClr>
                <a:buSzPts val="1000"/>
                <a:buFont typeface="Arial"/>
                <a:buNone/>
              </a:pPr>
              <a:r>
                <a:rPr lang="en-US" sz="1000" b="1">
                  <a:solidFill>
                    <a:srgbClr val="000000"/>
                  </a:solidFill>
                  <a:latin typeface="Calibri"/>
                  <a:ea typeface="Calibri"/>
                  <a:cs typeface="Calibri"/>
                  <a:sym typeface="Calibri"/>
                </a:rPr>
                <a:t>CARD SME Bank</a:t>
              </a:r>
              <a:endParaRPr sz="1000" b="1">
                <a:solidFill>
                  <a:srgbClr val="000000"/>
                </a:solidFill>
                <a:latin typeface="Calibri"/>
                <a:ea typeface="Calibri"/>
                <a:cs typeface="Calibri"/>
                <a:sym typeface="Calibri"/>
              </a:endParaRPr>
            </a:p>
          </p:txBody>
        </p:sp>
        <p:pic>
          <p:nvPicPr>
            <p:cNvPr id="433" name="Google Shape;433;p42" descr="BCS_9872"/>
            <p:cNvPicPr preferRelativeResize="0"/>
            <p:nvPr/>
          </p:nvPicPr>
          <p:blipFill rotWithShape="1">
            <a:blip r:embed="rId6">
              <a:alphaModFix/>
            </a:blip>
            <a:srcRect/>
            <a:stretch/>
          </p:blipFill>
          <p:spPr>
            <a:xfrm>
              <a:off x="7139940" y="1630680"/>
              <a:ext cx="1188720" cy="1188720"/>
            </a:xfrm>
            <a:prstGeom prst="rect">
              <a:avLst/>
            </a:prstGeom>
            <a:noFill/>
            <a:ln w="12700" cap="flat" cmpd="sng">
              <a:solidFill>
                <a:schemeClr val="dk1"/>
              </a:solidFill>
              <a:prstDash val="solid"/>
              <a:round/>
              <a:headEnd type="none" w="sm" len="sm"/>
              <a:tailEnd type="none" w="sm" len="sm"/>
            </a:ln>
          </p:spPr>
        </p:pic>
      </p:grpSp>
      <p:sp>
        <p:nvSpPr>
          <p:cNvPr id="434" name="Google Shape;434;p42"/>
          <p:cNvSpPr txBox="1"/>
          <p:nvPr/>
        </p:nvSpPr>
        <p:spPr>
          <a:xfrm>
            <a:off x="6649457" y="2844277"/>
            <a:ext cx="1938020" cy="571568"/>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Clr>
                <a:srgbClr val="000000"/>
              </a:buClr>
              <a:buSzPts val="1100"/>
              <a:buFont typeface="Arial"/>
              <a:buNone/>
            </a:pPr>
            <a:r>
              <a:rPr lang="en-US" sz="1100" b="1">
                <a:solidFill>
                  <a:srgbClr val="000000"/>
                </a:solidFill>
                <a:latin typeface="Calibri"/>
                <a:ea typeface="Calibri"/>
                <a:cs typeface="Calibri"/>
                <a:sym typeface="Calibri"/>
              </a:rPr>
              <a:t>DEVERNA dT. BRIONES</a:t>
            </a:r>
            <a:endParaRPr sz="1100" b="1">
              <a:solidFill>
                <a:srgbClr val="000000"/>
              </a:solidFill>
              <a:latin typeface="Calibri"/>
              <a:ea typeface="Calibri"/>
              <a:cs typeface="Calibri"/>
              <a:sym typeface="Calibri"/>
            </a:endParaRPr>
          </a:p>
          <a:p>
            <a:pPr marL="0" marR="0" lvl="0" indent="0" algn="ctr" rtl="0">
              <a:spcBef>
                <a:spcPts val="0"/>
              </a:spcBef>
              <a:spcAft>
                <a:spcPts val="0"/>
              </a:spcAft>
              <a:buClr>
                <a:srgbClr val="000000"/>
              </a:buClr>
              <a:buSzPts val="1000"/>
              <a:buFont typeface="Arial"/>
              <a:buNone/>
            </a:pPr>
            <a:r>
              <a:rPr lang="en-US" sz="1000">
                <a:solidFill>
                  <a:srgbClr val="000000"/>
                </a:solidFill>
                <a:latin typeface="Calibri"/>
                <a:ea typeface="Calibri"/>
                <a:cs typeface="Calibri"/>
                <a:sym typeface="Calibri"/>
              </a:rPr>
              <a:t>Vice President for Administration and Academic Affairs - </a:t>
            </a:r>
            <a:r>
              <a:rPr lang="en-US" sz="1000" b="1">
                <a:solidFill>
                  <a:srgbClr val="000000"/>
                </a:solidFill>
                <a:latin typeface="Calibri"/>
                <a:ea typeface="Calibri"/>
                <a:cs typeface="Calibri"/>
                <a:sym typeface="Calibri"/>
              </a:rPr>
              <a:t>CMDI</a:t>
            </a:r>
            <a:endParaRPr sz="1000" b="1">
              <a:solidFill>
                <a:srgbClr val="000000"/>
              </a:solidFill>
              <a:latin typeface="Calibri"/>
              <a:ea typeface="Calibri"/>
              <a:cs typeface="Calibri"/>
              <a:sym typeface="Calibri"/>
            </a:endParaRPr>
          </a:p>
        </p:txBody>
      </p:sp>
      <p:pic>
        <p:nvPicPr>
          <p:cNvPr id="435" name="Google Shape;435;p42" descr="IMG_9937"/>
          <p:cNvPicPr preferRelativeResize="0"/>
          <p:nvPr/>
        </p:nvPicPr>
        <p:blipFill rotWithShape="1">
          <a:blip r:embed="rId7">
            <a:alphaModFix/>
          </a:blip>
          <a:srcRect/>
          <a:stretch/>
        </p:blipFill>
        <p:spPr>
          <a:xfrm>
            <a:off x="5142230" y="1630680"/>
            <a:ext cx="1188720" cy="1188720"/>
          </a:xfrm>
          <a:prstGeom prst="rect">
            <a:avLst/>
          </a:prstGeom>
          <a:noFill/>
          <a:ln w="12700" cap="flat" cmpd="sng">
            <a:solidFill>
              <a:schemeClr val="dk1"/>
            </a:solidFill>
            <a:prstDash val="solid"/>
            <a:round/>
            <a:headEnd type="none" w="sm" len="sm"/>
            <a:tailEnd type="none" w="sm" len="sm"/>
          </a:ln>
        </p:spPr>
      </p:pic>
      <p:pic>
        <p:nvPicPr>
          <p:cNvPr id="436" name="Google Shape;436;p42"/>
          <p:cNvPicPr preferRelativeResize="0"/>
          <p:nvPr/>
        </p:nvPicPr>
        <p:blipFill rotWithShape="1">
          <a:blip r:embed="rId8">
            <a:alphaModFix/>
          </a:blip>
          <a:srcRect l="28476" t="6907" r="23329" b="61110"/>
          <a:stretch/>
        </p:blipFill>
        <p:spPr>
          <a:xfrm>
            <a:off x="7008867" y="1634524"/>
            <a:ext cx="1219200" cy="1213597"/>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3"/>
          <p:cNvSpPr/>
          <p:nvPr/>
        </p:nvSpPr>
        <p:spPr>
          <a:xfrm>
            <a:off x="0" y="-64135"/>
            <a:ext cx="9188450" cy="887095"/>
          </a:xfrm>
          <a:prstGeom prst="rect">
            <a:avLst/>
          </a:prstGeom>
          <a:solidFill>
            <a:srgbClr val="339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000"/>
              <a:buFont typeface="Arial"/>
              <a:buNone/>
            </a:pPr>
            <a:r>
              <a:rPr lang="en-US" sz="3000" b="1">
                <a:solidFill>
                  <a:srgbClr val="FFFFFF"/>
                </a:solidFill>
                <a:latin typeface="Arial"/>
                <a:ea typeface="Arial"/>
                <a:cs typeface="Arial"/>
                <a:sym typeface="Arial"/>
              </a:rPr>
              <a:t>Management Advisers </a:t>
            </a:r>
            <a:endParaRPr sz="3000" b="1">
              <a:solidFill>
                <a:srgbClr val="FFFFFF"/>
              </a:solidFill>
              <a:latin typeface="Arial"/>
              <a:ea typeface="Arial"/>
              <a:cs typeface="Arial"/>
              <a:sym typeface="Arial"/>
            </a:endParaRPr>
          </a:p>
        </p:txBody>
      </p:sp>
      <p:sp>
        <p:nvSpPr>
          <p:cNvPr id="443" name="Google Shape;443;p43"/>
          <p:cNvSpPr txBox="1"/>
          <p:nvPr/>
        </p:nvSpPr>
        <p:spPr>
          <a:xfrm>
            <a:off x="3657600" y="2359278"/>
            <a:ext cx="2133600" cy="571568"/>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Clr>
                <a:srgbClr val="000000"/>
              </a:buClr>
              <a:buSzPts val="1100"/>
              <a:buFont typeface="Arial"/>
              <a:buNone/>
            </a:pPr>
            <a:r>
              <a:rPr lang="en-US" sz="1100" b="1">
                <a:solidFill>
                  <a:srgbClr val="000000"/>
                </a:solidFill>
                <a:latin typeface="Calibri"/>
                <a:ea typeface="Calibri"/>
                <a:cs typeface="Calibri"/>
                <a:sym typeface="Calibri"/>
              </a:rPr>
              <a:t>DR. JAIME ARISTOTLE B. ALIP</a:t>
            </a:r>
            <a:endParaRPr/>
          </a:p>
          <a:p>
            <a:pPr marL="0" marR="0" lvl="0" indent="0" algn="ctr" rtl="0">
              <a:spcBef>
                <a:spcPts val="0"/>
              </a:spcBef>
              <a:spcAft>
                <a:spcPts val="0"/>
              </a:spcAft>
              <a:buClr>
                <a:srgbClr val="000000"/>
              </a:buClr>
              <a:buSzPts val="1000"/>
              <a:buFont typeface="Arial"/>
              <a:buNone/>
            </a:pPr>
            <a:r>
              <a:rPr lang="en-US" sz="1000">
                <a:solidFill>
                  <a:srgbClr val="000000"/>
                </a:solidFill>
                <a:latin typeface="Calibri"/>
                <a:ea typeface="Calibri"/>
                <a:cs typeface="Calibri"/>
                <a:sym typeface="Calibri"/>
              </a:rPr>
              <a:t>Founder and Chairman</a:t>
            </a:r>
            <a:endParaRPr/>
          </a:p>
          <a:p>
            <a:pPr marL="0" marR="0" lvl="0" indent="0" algn="ctr" rtl="0">
              <a:spcBef>
                <a:spcPts val="0"/>
              </a:spcBef>
              <a:spcAft>
                <a:spcPts val="0"/>
              </a:spcAft>
              <a:buClr>
                <a:srgbClr val="000000"/>
              </a:buClr>
              <a:buSzPts val="1000"/>
              <a:buFont typeface="Arial"/>
              <a:buNone/>
            </a:pPr>
            <a:r>
              <a:rPr lang="en-US" sz="1000" b="1">
                <a:solidFill>
                  <a:srgbClr val="000000"/>
                </a:solidFill>
                <a:latin typeface="Calibri"/>
                <a:ea typeface="Calibri"/>
                <a:cs typeface="Calibri"/>
                <a:sym typeface="Calibri"/>
              </a:rPr>
              <a:t>CARD MRI</a:t>
            </a:r>
            <a:endParaRPr sz="1000" b="1">
              <a:solidFill>
                <a:srgbClr val="000000"/>
              </a:solidFill>
              <a:latin typeface="Calibri"/>
              <a:ea typeface="Calibri"/>
              <a:cs typeface="Calibri"/>
              <a:sym typeface="Calibri"/>
            </a:endParaRPr>
          </a:p>
        </p:txBody>
      </p:sp>
      <p:sp>
        <p:nvSpPr>
          <p:cNvPr id="444" name="Google Shape;444;p43"/>
          <p:cNvSpPr txBox="1"/>
          <p:nvPr/>
        </p:nvSpPr>
        <p:spPr>
          <a:xfrm>
            <a:off x="0" y="4692122"/>
            <a:ext cx="2070100" cy="725456"/>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Clr>
                <a:srgbClr val="000000"/>
              </a:buClr>
              <a:buSzPts val="1100"/>
              <a:buFont typeface="Arial"/>
              <a:buNone/>
            </a:pPr>
            <a:r>
              <a:rPr lang="en-US" sz="1100" b="1">
                <a:solidFill>
                  <a:srgbClr val="000000"/>
                </a:solidFill>
                <a:latin typeface="Calibri"/>
                <a:ea typeface="Calibri"/>
                <a:cs typeface="Calibri"/>
                <a:sym typeface="Calibri"/>
              </a:rPr>
              <a:t>DR. DOLORES M. TORRES</a:t>
            </a:r>
            <a:endParaRPr/>
          </a:p>
          <a:p>
            <a:pPr marL="0" marR="0" lvl="0" indent="0" algn="ctr" rtl="0">
              <a:spcBef>
                <a:spcPts val="0"/>
              </a:spcBef>
              <a:spcAft>
                <a:spcPts val="0"/>
              </a:spcAft>
              <a:buClr>
                <a:srgbClr val="000000"/>
              </a:buClr>
              <a:buSzPts val="1000"/>
              <a:buFont typeface="Arial"/>
              <a:buNone/>
            </a:pPr>
            <a:r>
              <a:rPr lang="en-US" sz="1000">
                <a:solidFill>
                  <a:srgbClr val="000000"/>
                </a:solidFill>
                <a:latin typeface="Calibri"/>
                <a:ea typeface="Calibri"/>
                <a:cs typeface="Calibri"/>
                <a:sym typeface="Calibri"/>
              </a:rPr>
              <a:t>Senior Management Adviser/</a:t>
            </a:r>
            <a:br>
              <a:rPr lang="en-US" sz="1000">
                <a:solidFill>
                  <a:srgbClr val="000000"/>
                </a:solidFill>
                <a:latin typeface="Calibri"/>
                <a:ea typeface="Calibri"/>
                <a:cs typeface="Calibri"/>
                <a:sym typeface="Calibri"/>
              </a:rPr>
            </a:br>
            <a:r>
              <a:rPr lang="en-US" sz="1000">
                <a:solidFill>
                  <a:srgbClr val="000000"/>
                </a:solidFill>
                <a:latin typeface="Calibri"/>
                <a:ea typeface="Calibri"/>
                <a:cs typeface="Calibri"/>
                <a:sym typeface="Calibri"/>
              </a:rPr>
              <a:t>Vice-Chairperson</a:t>
            </a:r>
            <a:endParaRPr/>
          </a:p>
          <a:p>
            <a:pPr marL="0" marR="0" lvl="0" indent="0" algn="ctr" rtl="0">
              <a:spcBef>
                <a:spcPts val="0"/>
              </a:spcBef>
              <a:spcAft>
                <a:spcPts val="0"/>
              </a:spcAft>
              <a:buClr>
                <a:srgbClr val="000000"/>
              </a:buClr>
              <a:buSzPts val="1000"/>
              <a:buFont typeface="Arial"/>
              <a:buNone/>
            </a:pPr>
            <a:r>
              <a:rPr lang="en-US" sz="1000" b="1">
                <a:solidFill>
                  <a:srgbClr val="000000"/>
                </a:solidFill>
                <a:latin typeface="Calibri"/>
                <a:ea typeface="Calibri"/>
                <a:cs typeface="Calibri"/>
                <a:sym typeface="Calibri"/>
              </a:rPr>
              <a:t>CARD Bank</a:t>
            </a:r>
            <a:endParaRPr sz="1000" b="1">
              <a:solidFill>
                <a:srgbClr val="000000"/>
              </a:solidFill>
              <a:latin typeface="Calibri"/>
              <a:ea typeface="Calibri"/>
              <a:cs typeface="Calibri"/>
              <a:sym typeface="Calibri"/>
            </a:endParaRPr>
          </a:p>
        </p:txBody>
      </p:sp>
      <p:sp>
        <p:nvSpPr>
          <p:cNvPr id="445" name="Google Shape;445;p43"/>
          <p:cNvSpPr txBox="1"/>
          <p:nvPr/>
        </p:nvSpPr>
        <p:spPr>
          <a:xfrm>
            <a:off x="3505200" y="4678343"/>
            <a:ext cx="2070100" cy="571568"/>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Clr>
                <a:srgbClr val="000000"/>
              </a:buClr>
              <a:buSzPts val="1100"/>
              <a:buFont typeface="Arial"/>
              <a:buNone/>
            </a:pPr>
            <a:r>
              <a:rPr lang="en-US" sz="1100" b="1">
                <a:solidFill>
                  <a:srgbClr val="000000"/>
                </a:solidFill>
                <a:latin typeface="Calibri"/>
                <a:ea typeface="Calibri"/>
                <a:cs typeface="Calibri"/>
                <a:sym typeface="Calibri"/>
              </a:rPr>
              <a:t>DR. ENRIQUE S. NAVARRO</a:t>
            </a:r>
            <a:endParaRPr/>
          </a:p>
          <a:p>
            <a:pPr marL="0" marR="0" lvl="0" indent="0" algn="ctr" rtl="0">
              <a:spcBef>
                <a:spcPts val="0"/>
              </a:spcBef>
              <a:spcAft>
                <a:spcPts val="0"/>
              </a:spcAft>
              <a:buClr>
                <a:srgbClr val="000000"/>
              </a:buClr>
              <a:buSzPts val="1000"/>
              <a:buFont typeface="Arial"/>
              <a:buNone/>
            </a:pPr>
            <a:r>
              <a:rPr lang="en-US" sz="1000">
                <a:solidFill>
                  <a:srgbClr val="000000"/>
                </a:solidFill>
                <a:latin typeface="Calibri"/>
                <a:ea typeface="Calibri"/>
                <a:cs typeface="Calibri"/>
                <a:sym typeface="Calibri"/>
              </a:rPr>
              <a:t>Senior Adviser</a:t>
            </a:r>
            <a:endParaRPr/>
          </a:p>
          <a:p>
            <a:pPr marL="0" marR="0" lvl="0" indent="0" algn="ctr" rtl="0">
              <a:spcBef>
                <a:spcPts val="0"/>
              </a:spcBef>
              <a:spcAft>
                <a:spcPts val="0"/>
              </a:spcAft>
              <a:buClr>
                <a:srgbClr val="000000"/>
              </a:buClr>
              <a:buSzPts val="1000"/>
              <a:buFont typeface="Arial"/>
              <a:buNone/>
            </a:pPr>
            <a:r>
              <a:rPr lang="en-US" sz="1000" b="1">
                <a:solidFill>
                  <a:srgbClr val="000000"/>
                </a:solidFill>
                <a:latin typeface="Calibri"/>
                <a:ea typeface="Calibri"/>
                <a:cs typeface="Calibri"/>
                <a:sym typeface="Calibri"/>
              </a:rPr>
              <a:t>CMDI</a:t>
            </a:r>
            <a:endParaRPr sz="1000" b="1">
              <a:solidFill>
                <a:srgbClr val="000000"/>
              </a:solidFill>
              <a:latin typeface="Calibri"/>
              <a:ea typeface="Calibri"/>
              <a:cs typeface="Calibri"/>
              <a:sym typeface="Calibri"/>
            </a:endParaRPr>
          </a:p>
        </p:txBody>
      </p:sp>
      <p:sp>
        <p:nvSpPr>
          <p:cNvPr id="446" name="Google Shape;446;p43"/>
          <p:cNvSpPr txBox="1"/>
          <p:nvPr/>
        </p:nvSpPr>
        <p:spPr>
          <a:xfrm>
            <a:off x="1752600" y="4692122"/>
            <a:ext cx="2070100" cy="725456"/>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Clr>
                <a:srgbClr val="000000"/>
              </a:buClr>
              <a:buSzPts val="1100"/>
              <a:buFont typeface="Arial"/>
              <a:buNone/>
            </a:pPr>
            <a:r>
              <a:rPr lang="en-US" sz="1100" b="1">
                <a:solidFill>
                  <a:srgbClr val="000000"/>
                </a:solidFill>
                <a:latin typeface="Calibri"/>
                <a:ea typeface="Calibri"/>
                <a:cs typeface="Calibri"/>
                <a:sym typeface="Calibri"/>
              </a:rPr>
              <a:t>MS. MARY JEAN PERRERAS</a:t>
            </a:r>
            <a:endParaRPr/>
          </a:p>
          <a:p>
            <a:pPr marL="0" marR="0" lvl="0" indent="0" algn="ctr" rtl="0">
              <a:spcBef>
                <a:spcPts val="0"/>
              </a:spcBef>
              <a:spcAft>
                <a:spcPts val="0"/>
              </a:spcAft>
              <a:buClr>
                <a:srgbClr val="000000"/>
              </a:buClr>
              <a:buSzPts val="1000"/>
              <a:buFont typeface="Arial"/>
              <a:buNone/>
            </a:pPr>
            <a:r>
              <a:rPr lang="en-US" sz="1000">
                <a:solidFill>
                  <a:srgbClr val="000000"/>
                </a:solidFill>
                <a:latin typeface="Calibri"/>
                <a:ea typeface="Calibri"/>
                <a:cs typeface="Calibri"/>
                <a:sym typeface="Calibri"/>
              </a:rPr>
              <a:t>Senior Management Adviser/</a:t>
            </a:r>
            <a:endParaRPr/>
          </a:p>
          <a:p>
            <a:pPr marL="0" marR="0" lvl="0" indent="0" algn="ctr" rtl="0">
              <a:spcBef>
                <a:spcPts val="0"/>
              </a:spcBef>
              <a:spcAft>
                <a:spcPts val="0"/>
              </a:spcAft>
              <a:buClr>
                <a:srgbClr val="000000"/>
              </a:buClr>
              <a:buSzPts val="1000"/>
              <a:buFont typeface="Arial"/>
              <a:buNone/>
            </a:pPr>
            <a:r>
              <a:rPr lang="en-US" sz="1000">
                <a:solidFill>
                  <a:srgbClr val="000000"/>
                </a:solidFill>
                <a:latin typeface="Calibri"/>
                <a:ea typeface="Calibri"/>
                <a:cs typeface="Calibri"/>
                <a:sym typeface="Calibri"/>
              </a:rPr>
              <a:t>Vice-Chairperson</a:t>
            </a:r>
            <a:endParaRPr/>
          </a:p>
          <a:p>
            <a:pPr marL="0" marR="0" lvl="0" indent="0" algn="ctr" rtl="0">
              <a:spcBef>
                <a:spcPts val="0"/>
              </a:spcBef>
              <a:spcAft>
                <a:spcPts val="0"/>
              </a:spcAft>
              <a:buClr>
                <a:srgbClr val="000000"/>
              </a:buClr>
              <a:buSzPts val="1000"/>
              <a:buFont typeface="Arial"/>
              <a:buNone/>
            </a:pPr>
            <a:r>
              <a:rPr lang="en-US" sz="1000" b="1">
                <a:solidFill>
                  <a:srgbClr val="000000"/>
                </a:solidFill>
                <a:latin typeface="Calibri"/>
                <a:ea typeface="Calibri"/>
                <a:cs typeface="Calibri"/>
                <a:sym typeface="Calibri"/>
              </a:rPr>
              <a:t>CARD SME Bank</a:t>
            </a:r>
            <a:endParaRPr sz="1000" b="1">
              <a:solidFill>
                <a:srgbClr val="000000"/>
              </a:solidFill>
              <a:latin typeface="Calibri"/>
              <a:ea typeface="Calibri"/>
              <a:cs typeface="Calibri"/>
              <a:sym typeface="Calibri"/>
            </a:endParaRPr>
          </a:p>
        </p:txBody>
      </p:sp>
      <p:sp>
        <p:nvSpPr>
          <p:cNvPr id="447" name="Google Shape;447;p43"/>
          <p:cNvSpPr txBox="1"/>
          <p:nvPr/>
        </p:nvSpPr>
        <p:spPr>
          <a:xfrm>
            <a:off x="5245100" y="4678343"/>
            <a:ext cx="2070100" cy="571568"/>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Clr>
                <a:srgbClr val="000000"/>
              </a:buClr>
              <a:buSzPts val="1100"/>
              <a:buFont typeface="Arial"/>
              <a:buNone/>
            </a:pPr>
            <a:r>
              <a:rPr lang="en-US" sz="1100" b="1">
                <a:solidFill>
                  <a:srgbClr val="000000"/>
                </a:solidFill>
                <a:latin typeface="Calibri"/>
                <a:ea typeface="Calibri"/>
                <a:cs typeface="Calibri"/>
                <a:sym typeface="Calibri"/>
              </a:rPr>
              <a:t>MS. ANICETA ALIP</a:t>
            </a:r>
            <a:endParaRPr/>
          </a:p>
          <a:p>
            <a:pPr marL="0" marR="0" lvl="0" indent="0" algn="ctr" rtl="0">
              <a:spcBef>
                <a:spcPts val="0"/>
              </a:spcBef>
              <a:spcAft>
                <a:spcPts val="0"/>
              </a:spcAft>
              <a:buClr>
                <a:srgbClr val="000000"/>
              </a:buClr>
              <a:buSzPts val="1000"/>
              <a:buFont typeface="Arial"/>
              <a:buNone/>
            </a:pPr>
            <a:r>
              <a:rPr lang="en-US" sz="1000">
                <a:solidFill>
                  <a:srgbClr val="000000"/>
                </a:solidFill>
                <a:latin typeface="Calibri"/>
                <a:ea typeface="Calibri"/>
                <a:cs typeface="Calibri"/>
                <a:sym typeface="Calibri"/>
              </a:rPr>
              <a:t>Research Adviser</a:t>
            </a:r>
            <a:endParaRPr/>
          </a:p>
          <a:p>
            <a:pPr marL="0" marR="0" lvl="0" indent="0" algn="ctr" rtl="0">
              <a:spcBef>
                <a:spcPts val="0"/>
              </a:spcBef>
              <a:spcAft>
                <a:spcPts val="0"/>
              </a:spcAft>
              <a:buClr>
                <a:srgbClr val="000000"/>
              </a:buClr>
              <a:buSzPts val="1000"/>
              <a:buFont typeface="Arial"/>
              <a:buNone/>
            </a:pPr>
            <a:r>
              <a:rPr lang="en-US" sz="1000" b="1">
                <a:solidFill>
                  <a:srgbClr val="000000"/>
                </a:solidFill>
                <a:latin typeface="Calibri"/>
                <a:ea typeface="Calibri"/>
                <a:cs typeface="Calibri"/>
                <a:sym typeface="Calibri"/>
              </a:rPr>
              <a:t>CARD MRI</a:t>
            </a:r>
            <a:endParaRPr sz="1000" b="1">
              <a:solidFill>
                <a:srgbClr val="000000"/>
              </a:solidFill>
              <a:latin typeface="Calibri"/>
              <a:ea typeface="Calibri"/>
              <a:cs typeface="Calibri"/>
              <a:sym typeface="Calibri"/>
            </a:endParaRPr>
          </a:p>
        </p:txBody>
      </p:sp>
      <p:sp>
        <p:nvSpPr>
          <p:cNvPr id="448" name="Google Shape;448;p43"/>
          <p:cNvSpPr txBox="1"/>
          <p:nvPr/>
        </p:nvSpPr>
        <p:spPr>
          <a:xfrm>
            <a:off x="7429500" y="4659920"/>
            <a:ext cx="1143000" cy="571568"/>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Clr>
                <a:srgbClr val="000000"/>
              </a:buClr>
              <a:buSzPts val="1100"/>
              <a:buFont typeface="Arial"/>
              <a:buNone/>
            </a:pPr>
            <a:r>
              <a:rPr lang="en-US" sz="1100" b="1">
                <a:solidFill>
                  <a:srgbClr val="000000"/>
                </a:solidFill>
                <a:latin typeface="Calibri"/>
                <a:ea typeface="Calibri"/>
                <a:cs typeface="Calibri"/>
                <a:sym typeface="Calibri"/>
              </a:rPr>
              <a:t>RAUL S. DIZON</a:t>
            </a:r>
            <a:endParaRPr/>
          </a:p>
          <a:p>
            <a:pPr marL="0" marR="0" lvl="0" indent="0" algn="ctr" rtl="0">
              <a:spcBef>
                <a:spcPts val="0"/>
              </a:spcBef>
              <a:spcAft>
                <a:spcPts val="0"/>
              </a:spcAft>
              <a:buClr>
                <a:srgbClr val="000000"/>
              </a:buClr>
              <a:buSzPts val="1000"/>
              <a:buFont typeface="Arial"/>
              <a:buNone/>
            </a:pPr>
            <a:r>
              <a:rPr lang="en-US" sz="1000">
                <a:solidFill>
                  <a:srgbClr val="000000"/>
                </a:solidFill>
                <a:latin typeface="Calibri"/>
                <a:ea typeface="Calibri"/>
                <a:cs typeface="Calibri"/>
                <a:sym typeface="Calibri"/>
              </a:rPr>
              <a:t>Adviser</a:t>
            </a:r>
            <a:endParaRPr/>
          </a:p>
          <a:p>
            <a:pPr marL="0" marR="0" lvl="0" indent="0" algn="ctr" rtl="0">
              <a:spcBef>
                <a:spcPts val="0"/>
              </a:spcBef>
              <a:spcAft>
                <a:spcPts val="0"/>
              </a:spcAft>
              <a:buClr>
                <a:srgbClr val="000000"/>
              </a:buClr>
              <a:buSzPts val="1000"/>
              <a:buFont typeface="Arial"/>
              <a:buNone/>
            </a:pPr>
            <a:r>
              <a:rPr lang="en-US" sz="1000" b="1">
                <a:solidFill>
                  <a:srgbClr val="000000"/>
                </a:solidFill>
                <a:latin typeface="Calibri"/>
                <a:ea typeface="Calibri"/>
                <a:cs typeface="Calibri"/>
                <a:sym typeface="Calibri"/>
              </a:rPr>
              <a:t>CMIT</a:t>
            </a:r>
            <a:endParaRPr sz="1000" b="1">
              <a:solidFill>
                <a:srgbClr val="000000"/>
              </a:solidFill>
              <a:latin typeface="Calibri"/>
              <a:ea typeface="Calibri"/>
              <a:cs typeface="Calibri"/>
              <a:sym typeface="Calibri"/>
            </a:endParaRPr>
          </a:p>
        </p:txBody>
      </p:sp>
      <p:pic>
        <p:nvPicPr>
          <p:cNvPr id="449" name="Google Shape;449;p43" descr="BCS_0434"/>
          <p:cNvPicPr preferRelativeResize="0"/>
          <p:nvPr/>
        </p:nvPicPr>
        <p:blipFill rotWithShape="1">
          <a:blip r:embed="rId3">
            <a:alphaModFix/>
          </a:blip>
          <a:srcRect/>
          <a:stretch/>
        </p:blipFill>
        <p:spPr>
          <a:xfrm>
            <a:off x="3822700" y="3200400"/>
            <a:ext cx="1371600" cy="1371600"/>
          </a:xfrm>
          <a:prstGeom prst="rect">
            <a:avLst/>
          </a:prstGeom>
          <a:noFill/>
          <a:ln w="12700" cap="flat" cmpd="sng">
            <a:solidFill>
              <a:schemeClr val="dk1"/>
            </a:solidFill>
            <a:prstDash val="solid"/>
            <a:round/>
            <a:headEnd type="none" w="sm" len="sm"/>
            <a:tailEnd type="none" w="sm" len="sm"/>
          </a:ln>
        </p:spPr>
      </p:pic>
      <p:pic>
        <p:nvPicPr>
          <p:cNvPr id="450" name="Google Shape;450;p43" descr="BCS_0410"/>
          <p:cNvPicPr preferRelativeResize="0"/>
          <p:nvPr/>
        </p:nvPicPr>
        <p:blipFill rotWithShape="1">
          <a:blip r:embed="rId4">
            <a:alphaModFix/>
          </a:blip>
          <a:srcRect/>
          <a:stretch/>
        </p:blipFill>
        <p:spPr>
          <a:xfrm>
            <a:off x="5594350" y="3200400"/>
            <a:ext cx="1371600" cy="1371600"/>
          </a:xfrm>
          <a:prstGeom prst="rect">
            <a:avLst/>
          </a:prstGeom>
          <a:noFill/>
          <a:ln w="12700" cap="flat" cmpd="sng">
            <a:solidFill>
              <a:schemeClr val="dk1"/>
            </a:solidFill>
            <a:prstDash val="solid"/>
            <a:round/>
            <a:headEnd type="none" w="sm" len="sm"/>
            <a:tailEnd type="none" w="sm" len="sm"/>
          </a:ln>
        </p:spPr>
      </p:pic>
      <p:pic>
        <p:nvPicPr>
          <p:cNvPr id="451" name="Google Shape;451;p43" descr="CMIT"/>
          <p:cNvPicPr preferRelativeResize="0"/>
          <p:nvPr/>
        </p:nvPicPr>
        <p:blipFill rotWithShape="1">
          <a:blip r:embed="rId5">
            <a:alphaModFix/>
          </a:blip>
          <a:srcRect/>
          <a:stretch/>
        </p:blipFill>
        <p:spPr>
          <a:xfrm>
            <a:off x="7353300" y="3200400"/>
            <a:ext cx="1371600" cy="1371600"/>
          </a:xfrm>
          <a:prstGeom prst="rect">
            <a:avLst/>
          </a:prstGeom>
          <a:noFill/>
          <a:ln w="12700" cap="flat" cmpd="sng">
            <a:solidFill>
              <a:schemeClr val="dk1"/>
            </a:solidFill>
            <a:prstDash val="solid"/>
            <a:round/>
            <a:headEnd type="none" w="sm" len="sm"/>
            <a:tailEnd type="none" w="sm" len="sm"/>
          </a:ln>
        </p:spPr>
      </p:pic>
      <p:pic>
        <p:nvPicPr>
          <p:cNvPr id="452" name="Google Shape;452;p43" descr="CARD BANK, SME, CMDI"/>
          <p:cNvPicPr preferRelativeResize="0"/>
          <p:nvPr/>
        </p:nvPicPr>
        <p:blipFill rotWithShape="1">
          <a:blip r:embed="rId6">
            <a:alphaModFix/>
          </a:blip>
          <a:srcRect/>
          <a:stretch/>
        </p:blipFill>
        <p:spPr>
          <a:xfrm>
            <a:off x="4038600" y="904875"/>
            <a:ext cx="1371600" cy="1371600"/>
          </a:xfrm>
          <a:prstGeom prst="rect">
            <a:avLst/>
          </a:prstGeom>
          <a:noFill/>
          <a:ln>
            <a:noFill/>
          </a:ln>
        </p:spPr>
      </p:pic>
      <p:pic>
        <p:nvPicPr>
          <p:cNvPr id="453" name="Google Shape;453;p43" descr="BCS_0330"/>
          <p:cNvPicPr preferRelativeResize="0"/>
          <p:nvPr/>
        </p:nvPicPr>
        <p:blipFill rotWithShape="1">
          <a:blip r:embed="rId7">
            <a:alphaModFix/>
          </a:blip>
          <a:srcRect/>
          <a:stretch/>
        </p:blipFill>
        <p:spPr>
          <a:xfrm>
            <a:off x="2101850" y="3200400"/>
            <a:ext cx="1371600" cy="1371600"/>
          </a:xfrm>
          <a:prstGeom prst="rect">
            <a:avLst/>
          </a:prstGeom>
          <a:noFill/>
          <a:ln w="12700" cap="flat" cmpd="sng">
            <a:solidFill>
              <a:schemeClr val="dk1"/>
            </a:solidFill>
            <a:prstDash val="solid"/>
            <a:round/>
            <a:headEnd type="none" w="sm" len="sm"/>
            <a:tailEnd type="none" w="sm" len="sm"/>
          </a:ln>
        </p:spPr>
      </p:pic>
      <p:pic>
        <p:nvPicPr>
          <p:cNvPr id="454" name="Google Shape;454;p43" descr="BCS_0246"/>
          <p:cNvPicPr preferRelativeResize="0"/>
          <p:nvPr/>
        </p:nvPicPr>
        <p:blipFill rotWithShape="1">
          <a:blip r:embed="rId8">
            <a:alphaModFix/>
          </a:blip>
          <a:srcRect/>
          <a:stretch/>
        </p:blipFill>
        <p:spPr>
          <a:xfrm>
            <a:off x="349250" y="3200400"/>
            <a:ext cx="1371600" cy="1371600"/>
          </a:xfrm>
          <a:prstGeom prst="rect">
            <a:avLst/>
          </a:prstGeom>
          <a:noFill/>
          <a:ln w="12700" cap="flat" cmpd="sng">
            <a:solidFill>
              <a:schemeClr val="dk1"/>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4"/>
          <p:cNvSpPr txBox="1"/>
          <p:nvPr/>
        </p:nvSpPr>
        <p:spPr>
          <a:xfrm>
            <a:off x="838200" y="1981200"/>
            <a:ext cx="7696200" cy="201593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500">
                <a:solidFill>
                  <a:schemeClr val="dk1"/>
                </a:solidFill>
                <a:latin typeface="Calibri"/>
                <a:ea typeface="Calibri"/>
                <a:cs typeface="Calibri"/>
                <a:sym typeface="Calibri"/>
              </a:rPr>
              <a:t>Website </a:t>
            </a:r>
            <a:endParaRPr/>
          </a:p>
          <a:p>
            <a:pPr marL="0" marR="0" lvl="0" indent="0" algn="ctr" rtl="0">
              <a:spcBef>
                <a:spcPts val="0"/>
              </a:spcBef>
              <a:spcAft>
                <a:spcPts val="0"/>
              </a:spcAft>
              <a:buNone/>
            </a:pPr>
            <a:r>
              <a:rPr lang="en-US" sz="2500" b="1">
                <a:solidFill>
                  <a:schemeClr val="dk1"/>
                </a:solidFill>
                <a:latin typeface="Calibri"/>
                <a:ea typeface="Calibri"/>
                <a:cs typeface="Calibri"/>
                <a:sym typeface="Calibri"/>
              </a:rPr>
              <a:t>www.cardmri.com</a:t>
            </a:r>
            <a:endParaRPr/>
          </a:p>
          <a:p>
            <a:pPr marL="0" marR="0" lvl="0" indent="0" algn="ctr" rtl="0">
              <a:spcBef>
                <a:spcPts val="0"/>
              </a:spcBef>
              <a:spcAft>
                <a:spcPts val="0"/>
              </a:spcAft>
              <a:buNone/>
            </a:pPr>
            <a:endParaRPr sz="2500">
              <a:solidFill>
                <a:schemeClr val="dk1"/>
              </a:solidFill>
              <a:latin typeface="Calibri"/>
              <a:ea typeface="Calibri"/>
              <a:cs typeface="Calibri"/>
              <a:sym typeface="Calibri"/>
            </a:endParaRPr>
          </a:p>
          <a:p>
            <a:pPr marL="0" marR="0" lvl="0" indent="0" algn="ctr" rtl="0">
              <a:spcBef>
                <a:spcPts val="0"/>
              </a:spcBef>
              <a:spcAft>
                <a:spcPts val="0"/>
              </a:spcAft>
              <a:buNone/>
            </a:pPr>
            <a:r>
              <a:rPr lang="en-US" sz="2500">
                <a:solidFill>
                  <a:schemeClr val="dk1"/>
                </a:solidFill>
                <a:latin typeface="Calibri"/>
                <a:ea typeface="Calibri"/>
                <a:cs typeface="Calibri"/>
                <a:sym typeface="Calibri"/>
              </a:rPr>
              <a:t>Official Facebook page </a:t>
            </a:r>
            <a:endParaRPr/>
          </a:p>
          <a:p>
            <a:pPr marL="0" marR="0" lvl="0" indent="0" algn="ctr" rtl="0">
              <a:spcBef>
                <a:spcPts val="0"/>
              </a:spcBef>
              <a:spcAft>
                <a:spcPts val="0"/>
              </a:spcAft>
              <a:buNone/>
            </a:pPr>
            <a:r>
              <a:rPr lang="en-US" sz="2500" b="1">
                <a:solidFill>
                  <a:schemeClr val="dk1"/>
                </a:solidFill>
                <a:latin typeface="Calibri"/>
                <a:ea typeface="Calibri"/>
                <a:cs typeface="Calibri"/>
                <a:sym typeface="Calibri"/>
              </a:rPr>
              <a:t>CARD Mutually Reinforcing Institutions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8"/>
          <p:cNvSpPr/>
          <p:nvPr/>
        </p:nvSpPr>
        <p:spPr>
          <a:xfrm>
            <a:off x="0" y="188913"/>
            <a:ext cx="9144000" cy="1030287"/>
          </a:xfrm>
          <a:prstGeom prst="rect">
            <a:avLst/>
          </a:prstGeom>
          <a:solidFill>
            <a:srgbClr val="339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5000"/>
              <a:buFont typeface="Arial"/>
              <a:buNone/>
            </a:pPr>
            <a:r>
              <a:rPr lang="en-US" sz="5000" b="0" i="0" u="none" strike="noStrike" cap="none">
                <a:solidFill>
                  <a:srgbClr val="FFFFFF"/>
                </a:solidFill>
                <a:latin typeface="Arial Black"/>
                <a:ea typeface="Arial Black"/>
                <a:cs typeface="Arial Black"/>
                <a:sym typeface="Arial Black"/>
              </a:rPr>
              <a:t>Vision</a:t>
            </a:r>
            <a:endParaRPr/>
          </a:p>
        </p:txBody>
      </p:sp>
      <p:sp>
        <p:nvSpPr>
          <p:cNvPr id="81" name="Google Shape;81;p18"/>
          <p:cNvSpPr/>
          <p:nvPr/>
        </p:nvSpPr>
        <p:spPr>
          <a:xfrm>
            <a:off x="4258450" y="1974850"/>
            <a:ext cx="3763500" cy="355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500"/>
              <a:buFont typeface="Arial"/>
              <a:buNone/>
            </a:pPr>
            <a:r>
              <a:rPr lang="en-US" sz="2500" b="0" i="0" u="none" strike="noStrike" cap="none">
                <a:solidFill>
                  <a:schemeClr val="dk1"/>
                </a:solidFill>
                <a:latin typeface="Calibri"/>
                <a:ea typeface="Calibri"/>
                <a:cs typeface="Calibri"/>
                <a:sym typeface="Calibri"/>
              </a:rPr>
              <a:t>CARD MRI is a world-class leader in microfinance and community-based social development undertakings that improve the quality of life of </a:t>
            </a:r>
            <a:r>
              <a:rPr lang="en-US" sz="2500">
                <a:solidFill>
                  <a:schemeClr val="dk1"/>
                </a:solidFill>
                <a:latin typeface="Calibri"/>
                <a:ea typeface="Calibri"/>
                <a:cs typeface="Calibri"/>
                <a:sym typeface="Calibri"/>
              </a:rPr>
              <a:t>s</a:t>
            </a:r>
            <a:r>
              <a:rPr lang="en-US" sz="2500" b="0" i="0" u="none" strike="noStrike" cap="none">
                <a:solidFill>
                  <a:schemeClr val="dk1"/>
                </a:solidFill>
                <a:latin typeface="Calibri"/>
                <a:ea typeface="Calibri"/>
                <a:cs typeface="Calibri"/>
                <a:sym typeface="Calibri"/>
              </a:rPr>
              <a:t>ocially-and-</a:t>
            </a:r>
            <a:endParaRPr sz="2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500"/>
              <a:buFont typeface="Arial"/>
              <a:buNone/>
            </a:pPr>
            <a:r>
              <a:rPr lang="en-US" sz="2500" b="0" i="0" u="none" strike="noStrike" cap="none">
                <a:solidFill>
                  <a:schemeClr val="dk1"/>
                </a:solidFill>
                <a:latin typeface="Calibri"/>
                <a:ea typeface="Calibri"/>
                <a:cs typeface="Calibri"/>
                <a:sym typeface="Calibri"/>
              </a:rPr>
              <a:t>economically challenged women and families towards nation building.</a:t>
            </a:r>
            <a:endParaRPr/>
          </a:p>
        </p:txBody>
      </p:sp>
      <p:grpSp>
        <p:nvGrpSpPr>
          <p:cNvPr id="82" name="Google Shape;82;p18"/>
          <p:cNvGrpSpPr/>
          <p:nvPr/>
        </p:nvGrpSpPr>
        <p:grpSpPr>
          <a:xfrm>
            <a:off x="685798" y="1447800"/>
            <a:ext cx="3124199" cy="4416423"/>
            <a:chOff x="533398" y="1446424"/>
            <a:chExt cx="2911759" cy="4116175"/>
          </a:xfrm>
        </p:grpSpPr>
        <p:pic>
          <p:nvPicPr>
            <p:cNvPr id="83" name="Google Shape;83;p18"/>
            <p:cNvPicPr preferRelativeResize="0"/>
            <p:nvPr/>
          </p:nvPicPr>
          <p:blipFill rotWithShape="1">
            <a:blip r:embed="rId3">
              <a:alphaModFix/>
            </a:blip>
            <a:srcRect/>
            <a:stretch/>
          </p:blipFill>
          <p:spPr>
            <a:xfrm>
              <a:off x="533400" y="1446424"/>
              <a:ext cx="2897166" cy="1933543"/>
            </a:xfrm>
            <a:prstGeom prst="rect">
              <a:avLst/>
            </a:prstGeom>
            <a:noFill/>
            <a:ln>
              <a:noFill/>
            </a:ln>
          </p:spPr>
        </p:pic>
        <p:pic>
          <p:nvPicPr>
            <p:cNvPr id="84" name="Google Shape;84;p18"/>
            <p:cNvPicPr preferRelativeResize="0"/>
            <p:nvPr/>
          </p:nvPicPr>
          <p:blipFill rotWithShape="1">
            <a:blip r:embed="rId4">
              <a:alphaModFix/>
            </a:blip>
            <a:srcRect/>
            <a:stretch/>
          </p:blipFill>
          <p:spPr>
            <a:xfrm rot="-5400000">
              <a:off x="169626" y="3743737"/>
              <a:ext cx="2182633" cy="1455089"/>
            </a:xfrm>
            <a:prstGeom prst="rect">
              <a:avLst/>
            </a:prstGeom>
            <a:noFill/>
            <a:ln>
              <a:noFill/>
            </a:ln>
          </p:spPr>
        </p:pic>
        <p:pic>
          <p:nvPicPr>
            <p:cNvPr id="85" name="Google Shape;85;p18"/>
            <p:cNvPicPr preferRelativeResize="0"/>
            <p:nvPr/>
          </p:nvPicPr>
          <p:blipFill rotWithShape="1">
            <a:blip r:embed="rId5">
              <a:alphaModFix/>
            </a:blip>
            <a:srcRect/>
            <a:stretch/>
          </p:blipFill>
          <p:spPr>
            <a:xfrm rot="5400000">
              <a:off x="1625504" y="3742945"/>
              <a:ext cx="2182635" cy="1456672"/>
            </a:xfrm>
            <a:prstGeom prst="rect">
              <a:avLst/>
            </a:prstGeom>
            <a:noFill/>
            <a:ln>
              <a:noFill/>
            </a:ln>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p:tgtEl>
                                          <p:spTgt spid="82"/>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500"/>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45"/>
          <p:cNvSpPr txBox="1"/>
          <p:nvPr/>
        </p:nvSpPr>
        <p:spPr>
          <a:xfrm>
            <a:off x="838200" y="1981200"/>
            <a:ext cx="7696200" cy="201593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500">
                <a:solidFill>
                  <a:schemeClr val="dk1"/>
                </a:solidFill>
                <a:latin typeface="Calibri"/>
                <a:ea typeface="Calibri"/>
                <a:cs typeface="Calibri"/>
                <a:sym typeface="Calibri"/>
              </a:rPr>
              <a:t>Official Instagram account </a:t>
            </a:r>
            <a:endParaRPr/>
          </a:p>
          <a:p>
            <a:pPr marL="0" marR="0" lvl="0" indent="0" algn="ctr" rtl="0">
              <a:spcBef>
                <a:spcPts val="0"/>
              </a:spcBef>
              <a:spcAft>
                <a:spcPts val="0"/>
              </a:spcAft>
              <a:buNone/>
            </a:pPr>
            <a:r>
              <a:rPr lang="en-US" sz="2500" b="1">
                <a:solidFill>
                  <a:schemeClr val="dk1"/>
                </a:solidFill>
                <a:latin typeface="Calibri"/>
                <a:ea typeface="Calibri"/>
                <a:cs typeface="Calibri"/>
                <a:sym typeface="Calibri"/>
              </a:rPr>
              <a:t>@cardmri</a:t>
            </a:r>
            <a:endParaRPr sz="2500" b="1">
              <a:solidFill>
                <a:schemeClr val="dk1"/>
              </a:solidFill>
              <a:latin typeface="Calibri"/>
              <a:ea typeface="Calibri"/>
              <a:cs typeface="Calibri"/>
              <a:sym typeface="Calibri"/>
            </a:endParaRPr>
          </a:p>
          <a:p>
            <a:pPr marL="0" marR="0" lvl="0" indent="0" algn="ctr" rtl="0">
              <a:spcBef>
                <a:spcPts val="0"/>
              </a:spcBef>
              <a:spcAft>
                <a:spcPts val="0"/>
              </a:spcAft>
              <a:buNone/>
            </a:pPr>
            <a:endParaRPr sz="2500">
              <a:solidFill>
                <a:schemeClr val="dk1"/>
              </a:solidFill>
              <a:latin typeface="Calibri"/>
              <a:ea typeface="Calibri"/>
              <a:cs typeface="Calibri"/>
              <a:sym typeface="Calibri"/>
            </a:endParaRPr>
          </a:p>
          <a:p>
            <a:pPr marL="0" marR="0" lvl="0" indent="0" algn="ctr" rtl="0">
              <a:spcBef>
                <a:spcPts val="0"/>
              </a:spcBef>
              <a:spcAft>
                <a:spcPts val="0"/>
              </a:spcAft>
              <a:buNone/>
            </a:pPr>
            <a:r>
              <a:rPr lang="en-US" sz="2500">
                <a:solidFill>
                  <a:schemeClr val="dk1"/>
                </a:solidFill>
                <a:latin typeface="Calibri"/>
                <a:ea typeface="Calibri"/>
                <a:cs typeface="Calibri"/>
                <a:sym typeface="Calibri"/>
              </a:rPr>
              <a:t>Official Youtube channel</a:t>
            </a:r>
            <a:endParaRPr/>
          </a:p>
          <a:p>
            <a:pPr marL="0" marR="0" lvl="0" indent="0" algn="ctr" rtl="0">
              <a:spcBef>
                <a:spcPts val="0"/>
              </a:spcBef>
              <a:spcAft>
                <a:spcPts val="0"/>
              </a:spcAft>
              <a:buNone/>
            </a:pPr>
            <a:r>
              <a:rPr lang="en-US" sz="2500" b="1">
                <a:solidFill>
                  <a:schemeClr val="dk1"/>
                </a:solidFill>
                <a:latin typeface="Calibri"/>
                <a:ea typeface="Calibri"/>
                <a:cs typeface="Calibri"/>
                <a:sym typeface="Calibri"/>
              </a:rPr>
              <a:t>CARD MRI</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p:nvPr/>
        </p:nvSpPr>
        <p:spPr>
          <a:xfrm>
            <a:off x="0" y="188913"/>
            <a:ext cx="9144000" cy="1030287"/>
          </a:xfrm>
          <a:prstGeom prst="rect">
            <a:avLst/>
          </a:prstGeom>
          <a:solidFill>
            <a:srgbClr val="339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5000"/>
              <a:buFont typeface="Arial"/>
              <a:buNone/>
            </a:pPr>
            <a:r>
              <a:rPr lang="en-US" sz="5000" b="0" i="0" u="none" strike="noStrike" cap="none">
                <a:solidFill>
                  <a:srgbClr val="FFFFFF"/>
                </a:solidFill>
                <a:latin typeface="Arial Black"/>
                <a:ea typeface="Arial Black"/>
                <a:cs typeface="Arial Black"/>
                <a:sym typeface="Arial Black"/>
              </a:rPr>
              <a:t>Mission</a:t>
            </a:r>
            <a:endParaRPr/>
          </a:p>
        </p:txBody>
      </p:sp>
      <p:sp>
        <p:nvSpPr>
          <p:cNvPr id="91" name="Google Shape;91;p19"/>
          <p:cNvSpPr/>
          <p:nvPr/>
        </p:nvSpPr>
        <p:spPr>
          <a:xfrm>
            <a:off x="304800" y="1371600"/>
            <a:ext cx="8167688" cy="5540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0"/>
              <a:buFont typeface="Arial"/>
              <a:buNone/>
            </a:pPr>
            <a:r>
              <a:rPr lang="en-US" sz="3000" b="1" i="0" u="none" strike="noStrike" cap="none">
                <a:solidFill>
                  <a:schemeClr val="dk1"/>
                </a:solidFill>
                <a:latin typeface="Calibri"/>
                <a:ea typeface="Calibri"/>
                <a:cs typeface="Calibri"/>
                <a:sym typeface="Calibri"/>
              </a:rPr>
              <a:t>CARD MRI is committed to:</a:t>
            </a:r>
            <a:endParaRPr sz="3000" b="1" i="1" u="none" strike="noStrike" cap="none">
              <a:solidFill>
                <a:schemeClr val="dk1"/>
              </a:solidFill>
              <a:latin typeface="Calibri"/>
              <a:ea typeface="Calibri"/>
              <a:cs typeface="Calibri"/>
              <a:sym typeface="Calibri"/>
            </a:endParaRPr>
          </a:p>
        </p:txBody>
      </p:sp>
      <p:sp>
        <p:nvSpPr>
          <p:cNvPr id="92" name="Google Shape;92;p19"/>
          <p:cNvSpPr/>
          <p:nvPr/>
        </p:nvSpPr>
        <p:spPr>
          <a:xfrm>
            <a:off x="3886200" y="2078038"/>
            <a:ext cx="5105400" cy="4278312"/>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1700"/>
              <a:buFont typeface="Arial"/>
              <a:buNone/>
            </a:pPr>
            <a:r>
              <a:rPr lang="en-US" sz="1700" b="0" i="0" u="none" strike="noStrike" cap="none">
                <a:solidFill>
                  <a:schemeClr val="dk1"/>
                </a:solidFill>
                <a:latin typeface="Calibri"/>
                <a:ea typeface="Calibri"/>
                <a:cs typeface="Calibri"/>
                <a:sym typeface="Calibri"/>
              </a:rPr>
              <a:t>Empower socially-and-economically challenged women and families through continuous access to financial, micro insurance, educational, livelihood, health, and other capacity-building services that eventually transform them into responsible citizens for their community and environment;</a:t>
            </a:r>
            <a:endParaRPr/>
          </a:p>
          <a:p>
            <a:pPr marL="0" marR="0" lvl="0" indent="0" algn="just" rtl="0">
              <a:spcBef>
                <a:spcPts val="0"/>
              </a:spcBef>
              <a:spcAft>
                <a:spcPts val="0"/>
              </a:spcAft>
              <a:buClr>
                <a:schemeClr val="dk1"/>
              </a:buClr>
              <a:buSzPts val="1700"/>
              <a:buFont typeface="Arial"/>
              <a:buNone/>
            </a:pPr>
            <a:endParaRPr sz="1700" b="0" i="0" u="none" strike="noStrike" cap="none">
              <a:solidFill>
                <a:schemeClr val="dk1"/>
              </a:solidFill>
              <a:latin typeface="Calibri"/>
              <a:ea typeface="Calibri"/>
              <a:cs typeface="Calibri"/>
              <a:sym typeface="Calibri"/>
            </a:endParaRPr>
          </a:p>
          <a:p>
            <a:pPr marL="0" marR="0" lvl="0" indent="0" algn="just" rtl="0">
              <a:spcBef>
                <a:spcPts val="0"/>
              </a:spcBef>
              <a:spcAft>
                <a:spcPts val="0"/>
              </a:spcAft>
              <a:buClr>
                <a:schemeClr val="dk1"/>
              </a:buClr>
              <a:buSzPts val="1700"/>
              <a:buFont typeface="Arial"/>
              <a:buNone/>
            </a:pPr>
            <a:r>
              <a:rPr lang="en-US" sz="1700" b="0" i="0" u="none" strike="noStrike" cap="none">
                <a:solidFill>
                  <a:schemeClr val="dk1"/>
                </a:solidFill>
                <a:latin typeface="Calibri"/>
                <a:ea typeface="Calibri"/>
                <a:cs typeface="Calibri"/>
                <a:sym typeface="Calibri"/>
              </a:rPr>
              <a:t>Enable the women members to gain control and ownership of financial and social development enterprises; and</a:t>
            </a:r>
            <a:endParaRPr/>
          </a:p>
          <a:p>
            <a:pPr marL="0" marR="0" lvl="0" indent="0" algn="just" rtl="0">
              <a:spcBef>
                <a:spcPts val="0"/>
              </a:spcBef>
              <a:spcAft>
                <a:spcPts val="0"/>
              </a:spcAft>
              <a:buClr>
                <a:schemeClr val="dk1"/>
              </a:buClr>
              <a:buSzPts val="1700"/>
              <a:buFont typeface="Arial"/>
              <a:buNone/>
            </a:pPr>
            <a:endParaRPr sz="1700" b="0" i="0" u="none" strike="noStrike" cap="none">
              <a:solidFill>
                <a:schemeClr val="dk1"/>
              </a:solidFill>
              <a:latin typeface="Calibri"/>
              <a:ea typeface="Calibri"/>
              <a:cs typeface="Calibri"/>
              <a:sym typeface="Calibri"/>
            </a:endParaRPr>
          </a:p>
          <a:p>
            <a:pPr marL="0" marR="0" lvl="0" indent="0" algn="just" rtl="0">
              <a:spcBef>
                <a:spcPts val="0"/>
              </a:spcBef>
              <a:spcAft>
                <a:spcPts val="0"/>
              </a:spcAft>
              <a:buClr>
                <a:schemeClr val="dk1"/>
              </a:buClr>
              <a:buSzPts val="1700"/>
              <a:buFont typeface="Arial"/>
              <a:buNone/>
            </a:pPr>
            <a:r>
              <a:rPr lang="en-US" sz="1700" b="0" i="0" u="none" strike="noStrike" cap="none">
                <a:solidFill>
                  <a:schemeClr val="dk1"/>
                </a:solidFill>
                <a:latin typeface="Calibri"/>
                <a:ea typeface="Calibri"/>
                <a:cs typeface="Calibri"/>
                <a:sym typeface="Calibri"/>
              </a:rPr>
              <a:t>Partner with appropriate government agencies, private institutions, and people and community organizations to facilitate achievement of mutual goals.</a:t>
            </a:r>
            <a:endParaRPr/>
          </a:p>
          <a:p>
            <a:pPr marL="0" marR="0" lvl="0" indent="0" algn="just" rtl="0">
              <a:spcBef>
                <a:spcPts val="0"/>
              </a:spcBef>
              <a:spcAft>
                <a:spcPts val="0"/>
              </a:spcAft>
              <a:buClr>
                <a:schemeClr val="dk1"/>
              </a:buClr>
              <a:buSzPts val="1700"/>
              <a:buFont typeface="Arial"/>
              <a:buNone/>
            </a:pPr>
            <a:endParaRPr sz="1700" b="0" i="0" u="none" strike="noStrike" cap="none">
              <a:solidFill>
                <a:schemeClr val="dk1"/>
              </a:solidFill>
              <a:latin typeface="Calibri"/>
              <a:ea typeface="Calibri"/>
              <a:cs typeface="Calibri"/>
              <a:sym typeface="Calibri"/>
            </a:endParaRPr>
          </a:p>
          <a:p>
            <a:pPr marL="0" marR="0" lvl="0" indent="0" algn="just" rtl="0">
              <a:spcBef>
                <a:spcPts val="0"/>
              </a:spcBef>
              <a:spcAft>
                <a:spcPts val="0"/>
              </a:spcAft>
              <a:buClr>
                <a:schemeClr val="dk1"/>
              </a:buClr>
              <a:buSzPts val="1700"/>
              <a:buFont typeface="Arial"/>
              <a:buNone/>
            </a:pPr>
            <a:endParaRPr sz="1700" b="0" i="0" u="none" strike="noStrike" cap="none">
              <a:solidFill>
                <a:schemeClr val="dk1"/>
              </a:solidFill>
              <a:latin typeface="Calibri"/>
              <a:ea typeface="Calibri"/>
              <a:cs typeface="Calibri"/>
              <a:sym typeface="Calibri"/>
            </a:endParaRPr>
          </a:p>
        </p:txBody>
      </p:sp>
      <p:grpSp>
        <p:nvGrpSpPr>
          <p:cNvPr id="93" name="Google Shape;93;p19"/>
          <p:cNvGrpSpPr/>
          <p:nvPr/>
        </p:nvGrpSpPr>
        <p:grpSpPr>
          <a:xfrm>
            <a:off x="228600" y="2106613"/>
            <a:ext cx="3581400" cy="3617912"/>
            <a:chOff x="533400" y="2133600"/>
            <a:chExt cx="3357427" cy="3391468"/>
          </a:xfrm>
        </p:grpSpPr>
        <p:pic>
          <p:nvPicPr>
            <p:cNvPr id="94" name="Google Shape;94;p19"/>
            <p:cNvPicPr preferRelativeResize="0"/>
            <p:nvPr/>
          </p:nvPicPr>
          <p:blipFill rotWithShape="1">
            <a:blip r:embed="rId3">
              <a:alphaModFix/>
            </a:blip>
            <a:srcRect t="27271"/>
            <a:stretch/>
          </p:blipFill>
          <p:spPr>
            <a:xfrm>
              <a:off x="533400" y="2133600"/>
              <a:ext cx="3357427" cy="1617288"/>
            </a:xfrm>
            <a:prstGeom prst="rect">
              <a:avLst/>
            </a:prstGeom>
            <a:noFill/>
            <a:ln>
              <a:noFill/>
            </a:ln>
          </p:spPr>
        </p:pic>
        <p:pic>
          <p:nvPicPr>
            <p:cNvPr id="95" name="Google Shape;95;p19"/>
            <p:cNvPicPr preferRelativeResize="0"/>
            <p:nvPr/>
          </p:nvPicPr>
          <p:blipFill rotWithShape="1">
            <a:blip r:embed="rId4">
              <a:alphaModFix/>
            </a:blip>
            <a:srcRect t="19337"/>
            <a:stretch/>
          </p:blipFill>
          <p:spPr>
            <a:xfrm>
              <a:off x="533401" y="3733800"/>
              <a:ext cx="3352800" cy="1791268"/>
            </a:xfrm>
            <a:prstGeom prst="rect">
              <a:avLst/>
            </a:prstGeom>
            <a:noFill/>
            <a:ln>
              <a:noFill/>
            </a:ln>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additive="base">
                                        <p:cTn id="7" dur="500"/>
                                        <p:tgtEl>
                                          <p:spTgt spid="91"/>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3"/>
                                        </p:tgtEl>
                                        <p:attrNameLst>
                                          <p:attrName>style.visibility</p:attrName>
                                        </p:attrNameLst>
                                      </p:cBhvr>
                                      <p:to>
                                        <p:strVal val="visible"/>
                                      </p:to>
                                    </p:set>
                                    <p:animEffect transition="in" filter="fade">
                                      <p:cBhvr>
                                        <p:cTn id="11" dur="1000"/>
                                        <p:tgtEl>
                                          <p:spTgt spid="93"/>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fade">
                                      <p:cBhvr>
                                        <p:cTn id="15"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0"/>
          <p:cNvSpPr/>
          <p:nvPr/>
        </p:nvSpPr>
        <p:spPr>
          <a:xfrm>
            <a:off x="0" y="188914"/>
            <a:ext cx="9144000" cy="1030287"/>
          </a:xfrm>
          <a:prstGeom prst="rect">
            <a:avLst/>
          </a:prstGeom>
          <a:solidFill>
            <a:srgbClr val="339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5000"/>
              <a:buFont typeface="Arial"/>
              <a:buNone/>
            </a:pPr>
            <a:r>
              <a:rPr lang="en-US" sz="5000" b="0" i="0" u="none" strike="noStrike" cap="none">
                <a:solidFill>
                  <a:srgbClr val="FFFFFF"/>
                </a:solidFill>
                <a:latin typeface="Arial Black"/>
                <a:ea typeface="Arial Black"/>
                <a:cs typeface="Arial Black"/>
                <a:sym typeface="Arial Black"/>
              </a:rPr>
              <a:t>Our Values</a:t>
            </a:r>
            <a:endParaRPr sz="5000" b="0" i="0" u="none" strike="noStrike" cap="none">
              <a:solidFill>
                <a:srgbClr val="FFFFFF"/>
              </a:solidFill>
              <a:latin typeface="Arial Black"/>
              <a:ea typeface="Arial Black"/>
              <a:cs typeface="Arial Black"/>
              <a:sym typeface="Arial Black"/>
            </a:endParaRPr>
          </a:p>
        </p:txBody>
      </p:sp>
      <p:sp>
        <p:nvSpPr>
          <p:cNvPr id="101" name="Google Shape;101;p20"/>
          <p:cNvSpPr/>
          <p:nvPr/>
        </p:nvSpPr>
        <p:spPr>
          <a:xfrm>
            <a:off x="488281" y="1582837"/>
            <a:ext cx="8167441" cy="861774"/>
          </a:xfrm>
          <a:prstGeom prst="rect">
            <a:avLst/>
          </a:prstGeom>
          <a:noFill/>
          <a:ln>
            <a:noFill/>
          </a:ln>
        </p:spPr>
        <p:txBody>
          <a:bodyPr spcFirstLastPara="1" wrap="square" lIns="91425" tIns="45700" rIns="91425" bIns="45700" anchor="t" anchorCtr="0">
            <a:noAutofit/>
          </a:bodyPr>
          <a:lstStyle/>
          <a:p>
            <a:pPr marL="368300" marR="0" lvl="0" indent="-368300" algn="ctr" rtl="0">
              <a:spcBef>
                <a:spcPts val="0"/>
              </a:spcBef>
              <a:spcAft>
                <a:spcPts val="0"/>
              </a:spcAft>
              <a:buClr>
                <a:schemeClr val="dk1"/>
              </a:buClr>
              <a:buSzPts val="2500"/>
              <a:buFont typeface="Times New Roman"/>
              <a:buNone/>
            </a:pPr>
            <a:r>
              <a:rPr lang="en-US" sz="2500" b="0" i="0" u="none" strike="noStrike" cap="none">
                <a:solidFill>
                  <a:schemeClr val="dk1"/>
                </a:solidFill>
                <a:latin typeface="Calibri"/>
                <a:ea typeface="Calibri"/>
                <a:cs typeface="Calibri"/>
                <a:sym typeface="Calibri"/>
              </a:rPr>
              <a:t>In fulfilling our mission, we are guided by the highest standards of ethical behavior and the core values of: </a:t>
            </a:r>
            <a:endParaRPr sz="2500" b="1" i="0" u="none" strike="noStrike" cap="none">
              <a:solidFill>
                <a:schemeClr val="dk1"/>
              </a:solidFill>
              <a:latin typeface="Calibri"/>
              <a:ea typeface="Calibri"/>
              <a:cs typeface="Calibri"/>
              <a:sym typeface="Calibri"/>
            </a:endParaRPr>
          </a:p>
        </p:txBody>
      </p:sp>
      <p:pic>
        <p:nvPicPr>
          <p:cNvPr id="102" name="Google Shape;102;p20" descr="D:\Standard Presentation\1 Competence.jpg"/>
          <p:cNvPicPr preferRelativeResize="0"/>
          <p:nvPr/>
        </p:nvPicPr>
        <p:blipFill rotWithShape="1">
          <a:blip r:embed="rId3">
            <a:alphaModFix/>
          </a:blip>
          <a:srcRect/>
          <a:stretch/>
        </p:blipFill>
        <p:spPr>
          <a:xfrm>
            <a:off x="381000" y="2438400"/>
            <a:ext cx="1219200" cy="3200400"/>
          </a:xfrm>
          <a:prstGeom prst="rect">
            <a:avLst/>
          </a:prstGeom>
          <a:noFill/>
          <a:ln>
            <a:noFill/>
          </a:ln>
        </p:spPr>
      </p:pic>
      <p:pic>
        <p:nvPicPr>
          <p:cNvPr id="103" name="Google Shape;103;p20" descr="D:\Standard Presentation\2 FAMILY SPIRIT.jpg"/>
          <p:cNvPicPr preferRelativeResize="0"/>
          <p:nvPr/>
        </p:nvPicPr>
        <p:blipFill rotWithShape="1">
          <a:blip r:embed="rId4">
            <a:alphaModFix/>
          </a:blip>
          <a:srcRect/>
          <a:stretch/>
        </p:blipFill>
        <p:spPr>
          <a:xfrm>
            <a:off x="1600200" y="2438400"/>
            <a:ext cx="1219200" cy="3200400"/>
          </a:xfrm>
          <a:prstGeom prst="rect">
            <a:avLst/>
          </a:prstGeom>
          <a:noFill/>
          <a:ln>
            <a:noFill/>
          </a:ln>
        </p:spPr>
      </p:pic>
      <p:pic>
        <p:nvPicPr>
          <p:cNvPr id="104" name="Google Shape;104;p20" descr="D:\Standard Presentation\6 EXCELLENCE.jpg"/>
          <p:cNvPicPr preferRelativeResize="0"/>
          <p:nvPr/>
        </p:nvPicPr>
        <p:blipFill rotWithShape="1">
          <a:blip r:embed="rId5">
            <a:alphaModFix/>
          </a:blip>
          <a:srcRect/>
          <a:stretch/>
        </p:blipFill>
        <p:spPr>
          <a:xfrm>
            <a:off x="6400800" y="2438400"/>
            <a:ext cx="1219200" cy="3200400"/>
          </a:xfrm>
          <a:prstGeom prst="rect">
            <a:avLst/>
          </a:prstGeom>
          <a:noFill/>
          <a:ln>
            <a:noFill/>
          </a:ln>
        </p:spPr>
      </p:pic>
      <p:pic>
        <p:nvPicPr>
          <p:cNvPr id="105" name="Google Shape;105;p20" descr="D:\Standard Presentation\7 STEWARDSHIP.jpg"/>
          <p:cNvPicPr preferRelativeResize="0"/>
          <p:nvPr/>
        </p:nvPicPr>
        <p:blipFill rotWithShape="1">
          <a:blip r:embed="rId6">
            <a:alphaModFix/>
          </a:blip>
          <a:srcRect/>
          <a:stretch/>
        </p:blipFill>
        <p:spPr>
          <a:xfrm>
            <a:off x="7611689" y="2438400"/>
            <a:ext cx="1227511" cy="3200400"/>
          </a:xfrm>
          <a:prstGeom prst="rect">
            <a:avLst/>
          </a:prstGeom>
          <a:noFill/>
          <a:ln>
            <a:noFill/>
          </a:ln>
        </p:spPr>
      </p:pic>
      <p:pic>
        <p:nvPicPr>
          <p:cNvPr id="106" name="Google Shape;106;p20" descr="D:\Standard Presentation\3 INTEGRITY.jpg"/>
          <p:cNvPicPr preferRelativeResize="0"/>
          <p:nvPr/>
        </p:nvPicPr>
        <p:blipFill rotWithShape="1">
          <a:blip r:embed="rId7">
            <a:alphaModFix/>
          </a:blip>
          <a:srcRect b="2381"/>
          <a:stretch/>
        </p:blipFill>
        <p:spPr>
          <a:xfrm>
            <a:off x="2819401" y="2438400"/>
            <a:ext cx="1198964" cy="3200400"/>
          </a:xfrm>
          <a:prstGeom prst="rect">
            <a:avLst/>
          </a:prstGeom>
          <a:noFill/>
          <a:ln>
            <a:noFill/>
          </a:ln>
        </p:spPr>
      </p:pic>
      <p:pic>
        <p:nvPicPr>
          <p:cNvPr id="107" name="Google Shape;107;p20" descr="D:\Standard Presentation\4 SIMPLICITY.jpg"/>
          <p:cNvPicPr preferRelativeResize="0"/>
          <p:nvPr/>
        </p:nvPicPr>
        <p:blipFill rotWithShape="1">
          <a:blip r:embed="rId8">
            <a:alphaModFix/>
          </a:blip>
          <a:srcRect/>
          <a:stretch/>
        </p:blipFill>
        <p:spPr>
          <a:xfrm>
            <a:off x="3962400" y="2438400"/>
            <a:ext cx="1227511" cy="3200400"/>
          </a:xfrm>
          <a:prstGeom prst="rect">
            <a:avLst/>
          </a:prstGeom>
          <a:noFill/>
          <a:ln>
            <a:noFill/>
          </a:ln>
        </p:spPr>
      </p:pic>
      <p:pic>
        <p:nvPicPr>
          <p:cNvPr id="108" name="Google Shape;108;p20" descr="D:\Standard Presentation\5 HUMILITY.jpg"/>
          <p:cNvPicPr preferRelativeResize="0"/>
          <p:nvPr/>
        </p:nvPicPr>
        <p:blipFill rotWithShape="1">
          <a:blip r:embed="rId9">
            <a:alphaModFix/>
          </a:blip>
          <a:srcRect/>
          <a:stretch/>
        </p:blipFill>
        <p:spPr>
          <a:xfrm>
            <a:off x="5181600" y="2438400"/>
            <a:ext cx="1219200" cy="3200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500"/>
                                        <p:tgtEl>
                                          <p:spTgt spid="102"/>
                                        </p:tgtEl>
                                        <p:attrNameLst>
                                          <p:attrName>ppt_y</p:attrName>
                                        </p:attrNameLst>
                                      </p:cBhvr>
                                      <p:tavLst>
                                        <p:tav tm="0">
                                          <p:val>
                                            <p:strVal val="#ppt_y+1"/>
                                          </p:val>
                                        </p:tav>
                                        <p:tav tm="100000">
                                          <p:val>
                                            <p:strVal val="#ppt_y"/>
                                          </p:val>
                                        </p:tav>
                                      </p:tavLst>
                                    </p:anim>
                                  </p:childTnLst>
                                </p:cTn>
                              </p:par>
                            </p:childTnLst>
                          </p:cTn>
                        </p:par>
                        <p:par>
                          <p:cTn id="8" fill="hold">
                            <p:stCondLst>
                              <p:cond delay="1500"/>
                            </p:stCondLst>
                            <p:childTnLst>
                              <p:par>
                                <p:cTn id="9" presetID="2" presetClass="entr" presetSubtype="4" fill="hold" nodeType="afterEffect">
                                  <p:stCondLst>
                                    <p:cond delay="0"/>
                                  </p:stCondLst>
                                  <p:childTnLst>
                                    <p:set>
                                      <p:cBhvr>
                                        <p:cTn id="10" dur="1" fill="hold">
                                          <p:stCondLst>
                                            <p:cond delay="0"/>
                                          </p:stCondLst>
                                        </p:cTn>
                                        <p:tgtEl>
                                          <p:spTgt spid="103"/>
                                        </p:tgtEl>
                                        <p:attrNameLst>
                                          <p:attrName>style.visibility</p:attrName>
                                        </p:attrNameLst>
                                      </p:cBhvr>
                                      <p:to>
                                        <p:strVal val="visible"/>
                                      </p:to>
                                    </p:set>
                                    <p:anim calcmode="lin" valueType="num">
                                      <p:cBhvr additive="base">
                                        <p:cTn id="11" dur="1500"/>
                                        <p:tgtEl>
                                          <p:spTgt spid="103"/>
                                        </p:tgtEl>
                                        <p:attrNameLst>
                                          <p:attrName>ppt_y</p:attrName>
                                        </p:attrNameLst>
                                      </p:cBhvr>
                                      <p:tavLst>
                                        <p:tav tm="0">
                                          <p:val>
                                            <p:strVal val="#ppt_y+1"/>
                                          </p:val>
                                        </p:tav>
                                        <p:tav tm="100000">
                                          <p:val>
                                            <p:strVal val="#ppt_y"/>
                                          </p:val>
                                        </p:tav>
                                      </p:tavLst>
                                    </p:anim>
                                  </p:childTnLst>
                                </p:cTn>
                              </p:par>
                            </p:childTnLst>
                          </p:cTn>
                        </p:par>
                        <p:par>
                          <p:cTn id="12" fill="hold">
                            <p:stCondLst>
                              <p:cond delay="3000"/>
                            </p:stCondLst>
                            <p:childTnLst>
                              <p:par>
                                <p:cTn id="13" presetID="2" presetClass="entr" presetSubtype="4" fill="hold" nodeType="afterEffect">
                                  <p:stCondLst>
                                    <p:cond delay="0"/>
                                  </p:stCondLst>
                                  <p:childTnLst>
                                    <p:set>
                                      <p:cBhvr>
                                        <p:cTn id="14" dur="1" fill="hold">
                                          <p:stCondLst>
                                            <p:cond delay="0"/>
                                          </p:stCondLst>
                                        </p:cTn>
                                        <p:tgtEl>
                                          <p:spTgt spid="106"/>
                                        </p:tgtEl>
                                        <p:attrNameLst>
                                          <p:attrName>style.visibility</p:attrName>
                                        </p:attrNameLst>
                                      </p:cBhvr>
                                      <p:to>
                                        <p:strVal val="visible"/>
                                      </p:to>
                                    </p:set>
                                    <p:anim calcmode="lin" valueType="num">
                                      <p:cBhvr additive="base">
                                        <p:cTn id="15" dur="1500"/>
                                        <p:tgtEl>
                                          <p:spTgt spid="106"/>
                                        </p:tgtEl>
                                        <p:attrNameLst>
                                          <p:attrName>ppt_y</p:attrName>
                                        </p:attrNameLst>
                                      </p:cBhvr>
                                      <p:tavLst>
                                        <p:tav tm="0">
                                          <p:val>
                                            <p:strVal val="#ppt_y+1"/>
                                          </p:val>
                                        </p:tav>
                                        <p:tav tm="100000">
                                          <p:val>
                                            <p:strVal val="#ppt_y"/>
                                          </p:val>
                                        </p:tav>
                                      </p:tavLst>
                                    </p:anim>
                                  </p:childTnLst>
                                </p:cTn>
                              </p:par>
                            </p:childTnLst>
                          </p:cTn>
                        </p:par>
                        <p:par>
                          <p:cTn id="16" fill="hold">
                            <p:stCondLst>
                              <p:cond delay="4500"/>
                            </p:stCondLst>
                            <p:childTnLst>
                              <p:par>
                                <p:cTn id="17" presetID="2" presetClass="entr" presetSubtype="4" fill="hold" nodeType="afterEffect">
                                  <p:stCondLst>
                                    <p:cond delay="0"/>
                                  </p:stCondLst>
                                  <p:childTnLst>
                                    <p:set>
                                      <p:cBhvr>
                                        <p:cTn id="18" dur="1" fill="hold">
                                          <p:stCondLst>
                                            <p:cond delay="0"/>
                                          </p:stCondLst>
                                        </p:cTn>
                                        <p:tgtEl>
                                          <p:spTgt spid="107"/>
                                        </p:tgtEl>
                                        <p:attrNameLst>
                                          <p:attrName>style.visibility</p:attrName>
                                        </p:attrNameLst>
                                      </p:cBhvr>
                                      <p:to>
                                        <p:strVal val="visible"/>
                                      </p:to>
                                    </p:set>
                                    <p:anim calcmode="lin" valueType="num">
                                      <p:cBhvr additive="base">
                                        <p:cTn id="19" dur="1500"/>
                                        <p:tgtEl>
                                          <p:spTgt spid="107"/>
                                        </p:tgtEl>
                                        <p:attrNameLst>
                                          <p:attrName>ppt_y</p:attrName>
                                        </p:attrNameLst>
                                      </p:cBhvr>
                                      <p:tavLst>
                                        <p:tav tm="0">
                                          <p:val>
                                            <p:strVal val="#ppt_y+1"/>
                                          </p:val>
                                        </p:tav>
                                        <p:tav tm="100000">
                                          <p:val>
                                            <p:strVal val="#ppt_y"/>
                                          </p:val>
                                        </p:tav>
                                      </p:tavLst>
                                    </p:anim>
                                  </p:childTnLst>
                                </p:cTn>
                              </p:par>
                            </p:childTnLst>
                          </p:cTn>
                        </p:par>
                        <p:par>
                          <p:cTn id="20" fill="hold">
                            <p:stCondLst>
                              <p:cond delay="6000"/>
                            </p:stCondLst>
                            <p:childTnLst>
                              <p:par>
                                <p:cTn id="21" presetID="2" presetClass="entr" presetSubtype="4" fill="hold" nodeType="afterEffect">
                                  <p:stCondLst>
                                    <p:cond delay="0"/>
                                  </p:stCondLst>
                                  <p:childTnLst>
                                    <p:set>
                                      <p:cBhvr>
                                        <p:cTn id="22" dur="1" fill="hold">
                                          <p:stCondLst>
                                            <p:cond delay="0"/>
                                          </p:stCondLst>
                                        </p:cTn>
                                        <p:tgtEl>
                                          <p:spTgt spid="108"/>
                                        </p:tgtEl>
                                        <p:attrNameLst>
                                          <p:attrName>style.visibility</p:attrName>
                                        </p:attrNameLst>
                                      </p:cBhvr>
                                      <p:to>
                                        <p:strVal val="visible"/>
                                      </p:to>
                                    </p:set>
                                    <p:anim calcmode="lin" valueType="num">
                                      <p:cBhvr additive="base">
                                        <p:cTn id="23" dur="1500"/>
                                        <p:tgtEl>
                                          <p:spTgt spid="108"/>
                                        </p:tgtEl>
                                        <p:attrNameLst>
                                          <p:attrName>ppt_y</p:attrName>
                                        </p:attrNameLst>
                                      </p:cBhvr>
                                      <p:tavLst>
                                        <p:tav tm="0">
                                          <p:val>
                                            <p:strVal val="#ppt_y+1"/>
                                          </p:val>
                                        </p:tav>
                                        <p:tav tm="100000">
                                          <p:val>
                                            <p:strVal val="#ppt_y"/>
                                          </p:val>
                                        </p:tav>
                                      </p:tavLst>
                                    </p:anim>
                                  </p:childTnLst>
                                </p:cTn>
                              </p:par>
                            </p:childTnLst>
                          </p:cTn>
                        </p:par>
                        <p:par>
                          <p:cTn id="24" fill="hold">
                            <p:stCondLst>
                              <p:cond delay="7500"/>
                            </p:stCondLst>
                            <p:childTnLst>
                              <p:par>
                                <p:cTn id="25" presetID="2" presetClass="entr" presetSubtype="4" fill="hold" nodeType="afterEffect">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cBhvr additive="base">
                                        <p:cTn id="27" dur="1500"/>
                                        <p:tgtEl>
                                          <p:spTgt spid="104"/>
                                        </p:tgtEl>
                                        <p:attrNameLst>
                                          <p:attrName>ppt_y</p:attrName>
                                        </p:attrNameLst>
                                      </p:cBhvr>
                                      <p:tavLst>
                                        <p:tav tm="0">
                                          <p:val>
                                            <p:strVal val="#ppt_y+1"/>
                                          </p:val>
                                        </p:tav>
                                        <p:tav tm="100000">
                                          <p:val>
                                            <p:strVal val="#ppt_y"/>
                                          </p:val>
                                        </p:tav>
                                      </p:tavLst>
                                    </p:anim>
                                  </p:childTnLst>
                                </p:cTn>
                              </p:par>
                            </p:childTnLst>
                          </p:cTn>
                        </p:par>
                        <p:par>
                          <p:cTn id="28" fill="hold">
                            <p:stCondLst>
                              <p:cond delay="9000"/>
                            </p:stCondLst>
                            <p:childTnLst>
                              <p:par>
                                <p:cTn id="29" presetID="2" presetClass="entr" presetSubtype="4" fill="hold" nodeType="afterEffect">
                                  <p:stCondLst>
                                    <p:cond delay="0"/>
                                  </p:stCondLst>
                                  <p:childTnLst>
                                    <p:set>
                                      <p:cBhvr>
                                        <p:cTn id="30" dur="1" fill="hold">
                                          <p:stCondLst>
                                            <p:cond delay="0"/>
                                          </p:stCondLst>
                                        </p:cTn>
                                        <p:tgtEl>
                                          <p:spTgt spid="105"/>
                                        </p:tgtEl>
                                        <p:attrNameLst>
                                          <p:attrName>style.visibility</p:attrName>
                                        </p:attrNameLst>
                                      </p:cBhvr>
                                      <p:to>
                                        <p:strVal val="visible"/>
                                      </p:to>
                                    </p:set>
                                    <p:anim calcmode="lin" valueType="num">
                                      <p:cBhvr additive="base">
                                        <p:cTn id="31" dur="1500"/>
                                        <p:tgtEl>
                                          <p:spTgt spid="1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21"/>
          <p:cNvPicPr preferRelativeResize="0"/>
          <p:nvPr/>
        </p:nvPicPr>
        <p:blipFill rotWithShape="1">
          <a:blip r:embed="rId3">
            <a:alphaModFix/>
          </a:blip>
          <a:srcRect l="15200" t="14068" r="15200" b="16331"/>
          <a:stretch/>
        </p:blipFill>
        <p:spPr>
          <a:xfrm>
            <a:off x="2362200" y="64234"/>
            <a:ext cx="6629400" cy="6598693"/>
          </a:xfrm>
          <a:prstGeom prst="rect">
            <a:avLst/>
          </a:prstGeom>
          <a:noFill/>
          <a:ln>
            <a:noFill/>
          </a:ln>
        </p:spPr>
      </p:pic>
      <p:sp>
        <p:nvSpPr>
          <p:cNvPr id="114" name="Google Shape;114;p21"/>
          <p:cNvSpPr txBox="1"/>
          <p:nvPr/>
        </p:nvSpPr>
        <p:spPr>
          <a:xfrm>
            <a:off x="4343400" y="2451318"/>
            <a:ext cx="2708275" cy="181588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Calibri"/>
              <a:buNone/>
            </a:pPr>
            <a:r>
              <a:rPr lang="en-US" sz="2800" b="1" i="0" u="none" strike="noStrike" cap="none">
                <a:solidFill>
                  <a:schemeClr val="dk1"/>
                </a:solidFill>
                <a:latin typeface="Calibri"/>
                <a:ea typeface="Calibri"/>
                <a:cs typeface="Calibri"/>
                <a:sym typeface="Calibri"/>
              </a:rPr>
              <a:t>The CARD Mutually Reinforcing Institutions</a:t>
            </a:r>
            <a:endParaRPr/>
          </a:p>
        </p:txBody>
      </p:sp>
      <p:sp>
        <p:nvSpPr>
          <p:cNvPr id="115" name="Google Shape;115;p21"/>
          <p:cNvSpPr txBox="1"/>
          <p:nvPr/>
        </p:nvSpPr>
        <p:spPr>
          <a:xfrm>
            <a:off x="178594" y="64234"/>
            <a:ext cx="3310731" cy="1446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CARD MRI </a:t>
            </a:r>
            <a:endParaRPr sz="44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4400"/>
              <a:buFont typeface="Arial"/>
              <a:buNone/>
            </a:pPr>
            <a:r>
              <a:rPr lang="en-US" sz="4400" b="1" i="0" u="none" strike="noStrike" cap="none">
                <a:solidFill>
                  <a:schemeClr val="dk1"/>
                </a:solidFill>
                <a:latin typeface="Calibri"/>
                <a:ea typeface="Calibri"/>
                <a:cs typeface="Calibri"/>
                <a:sym typeface="Calibri"/>
              </a:rPr>
              <a:t>Organigram</a:t>
            </a:r>
            <a:endParaRPr sz="4400" b="1"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2"/>
          <p:cNvSpPr/>
          <p:nvPr/>
        </p:nvSpPr>
        <p:spPr>
          <a:xfrm>
            <a:off x="0" y="188914"/>
            <a:ext cx="9144000" cy="539751"/>
          </a:xfrm>
          <a:prstGeom prst="rect">
            <a:avLst/>
          </a:prstGeom>
          <a:solidFill>
            <a:srgbClr val="339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000"/>
              <a:buFont typeface="Arial"/>
              <a:buNone/>
            </a:pPr>
            <a:r>
              <a:rPr lang="en-US" sz="3000" b="0" i="0" u="none" strike="noStrike" cap="none">
                <a:solidFill>
                  <a:srgbClr val="FFFFFF"/>
                </a:solidFill>
                <a:latin typeface="Arial Black"/>
                <a:ea typeface="Arial Black"/>
                <a:cs typeface="Arial Black"/>
                <a:sym typeface="Arial Black"/>
              </a:rPr>
              <a:t>The 21 Mutually Reinforcing Institutions</a:t>
            </a:r>
            <a:endParaRPr sz="3000" b="0" i="0" u="none" strike="noStrike" cap="none">
              <a:solidFill>
                <a:srgbClr val="FFFFFF"/>
              </a:solidFill>
              <a:latin typeface="Arial Black"/>
              <a:ea typeface="Arial Black"/>
              <a:cs typeface="Arial Black"/>
              <a:sym typeface="Arial Black"/>
            </a:endParaRPr>
          </a:p>
        </p:txBody>
      </p:sp>
      <p:sp>
        <p:nvSpPr>
          <p:cNvPr id="121" name="Google Shape;121;p22"/>
          <p:cNvSpPr txBox="1"/>
          <p:nvPr/>
        </p:nvSpPr>
        <p:spPr>
          <a:xfrm>
            <a:off x="4410710" y="2658110"/>
            <a:ext cx="4399280" cy="222758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u="none" strike="noStrike" cap="none">
                <a:solidFill>
                  <a:schemeClr val="dk1"/>
                </a:solidFill>
                <a:latin typeface="Calibri"/>
                <a:ea typeface="Calibri"/>
                <a:cs typeface="Calibri"/>
                <a:sym typeface="Calibri"/>
              </a:rPr>
              <a:t>CARD, Inc. has now grown into one of the country’s  major pillars in the microfinance industry. It offers microloans to support the livelihood activities of poor women. It also initiates CARD MRI’s programs in education, health, and agriculture.</a:t>
            </a:r>
            <a:endParaRPr sz="2000" b="0" i="0" u="none" strike="noStrike" cap="none">
              <a:solidFill>
                <a:schemeClr val="dk1"/>
              </a:solidFill>
              <a:latin typeface="Calibri"/>
              <a:ea typeface="Calibri"/>
              <a:cs typeface="Calibri"/>
              <a:sym typeface="Calibri"/>
            </a:endParaRPr>
          </a:p>
        </p:txBody>
      </p:sp>
      <p:pic>
        <p:nvPicPr>
          <p:cNvPr id="122" name="Google Shape;122;p22"/>
          <p:cNvPicPr preferRelativeResize="0"/>
          <p:nvPr/>
        </p:nvPicPr>
        <p:blipFill rotWithShape="1">
          <a:blip r:embed="rId3">
            <a:alphaModFix/>
          </a:blip>
          <a:srcRect/>
          <a:stretch/>
        </p:blipFill>
        <p:spPr>
          <a:xfrm>
            <a:off x="381000" y="990600"/>
            <a:ext cx="900007" cy="900007"/>
          </a:xfrm>
          <a:prstGeom prst="rect">
            <a:avLst/>
          </a:prstGeom>
          <a:noFill/>
          <a:ln>
            <a:noFill/>
          </a:ln>
        </p:spPr>
      </p:pic>
      <p:sp>
        <p:nvSpPr>
          <p:cNvPr id="123" name="Google Shape;123;p22"/>
          <p:cNvSpPr txBox="1"/>
          <p:nvPr/>
        </p:nvSpPr>
        <p:spPr>
          <a:xfrm>
            <a:off x="1397635" y="1110615"/>
            <a:ext cx="5643880" cy="826135"/>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400" b="1" i="0" u="none" strike="noStrike" cap="none">
                <a:solidFill>
                  <a:schemeClr val="dk1"/>
                </a:solidFill>
                <a:latin typeface="Calibri"/>
                <a:ea typeface="Calibri"/>
                <a:cs typeface="Calibri"/>
                <a:sym typeface="Calibri"/>
              </a:rPr>
              <a:t>Center for Agriculture and Rural Development (CARD), Inc.</a:t>
            </a:r>
            <a:r>
              <a:rPr lang="en-US" sz="2000" b="1" i="0" u="none" strike="noStrike" cap="none">
                <a:solidFill>
                  <a:schemeClr val="dk1"/>
                </a:solidFill>
                <a:latin typeface="Calibri"/>
                <a:ea typeface="Calibri"/>
                <a:cs typeface="Calibri"/>
                <a:sym typeface="Calibri"/>
              </a:rPr>
              <a:t>		</a:t>
            </a:r>
            <a:endParaRPr sz="2000" b="1" i="0" u="none" strike="noStrike" cap="none">
              <a:solidFill>
                <a:schemeClr val="dk1"/>
              </a:solidFill>
              <a:latin typeface="Calibri"/>
              <a:ea typeface="Calibri"/>
              <a:cs typeface="Calibri"/>
              <a:sym typeface="Calibri"/>
            </a:endParaRPr>
          </a:p>
        </p:txBody>
      </p:sp>
      <p:sp>
        <p:nvSpPr>
          <p:cNvPr id="124" name="Google Shape;124;p22"/>
          <p:cNvSpPr txBox="1"/>
          <p:nvPr/>
        </p:nvSpPr>
        <p:spPr>
          <a:xfrm>
            <a:off x="990600" y="5202555"/>
            <a:ext cx="71628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0" u="none" strike="noStrike" cap="none">
                <a:solidFill>
                  <a:schemeClr val="dk1"/>
                </a:solidFill>
                <a:latin typeface="Calibri"/>
                <a:ea typeface="Calibri"/>
                <a:cs typeface="Calibri"/>
                <a:sym typeface="Calibri"/>
              </a:rPr>
              <a:t>PRODUCTS AND SERVICES:  </a:t>
            </a:r>
            <a:r>
              <a:rPr lang="en-US" sz="1800" b="0" i="0" u="none" strike="noStrike" cap="none">
                <a:solidFill>
                  <a:schemeClr val="dk1"/>
                </a:solidFill>
                <a:latin typeface="Calibri"/>
                <a:ea typeface="Calibri"/>
                <a:cs typeface="Calibri"/>
                <a:sym typeface="Calibri"/>
              </a:rPr>
              <a:t>Microfinance loans and community development services in agriculture, health, and education</a:t>
            </a:r>
            <a:endParaRPr sz="1800" b="0" i="0" u="none" strike="noStrike" cap="none">
              <a:solidFill>
                <a:schemeClr val="dk1"/>
              </a:solidFill>
              <a:latin typeface="Calibri"/>
              <a:ea typeface="Calibri"/>
              <a:cs typeface="Calibri"/>
              <a:sym typeface="Calibri"/>
            </a:endParaRPr>
          </a:p>
        </p:txBody>
      </p:sp>
      <p:pic>
        <p:nvPicPr>
          <p:cNvPr id="125" name="Google Shape;125;p22" descr="_DSC0801 (3)"/>
          <p:cNvPicPr preferRelativeResize="0"/>
          <p:nvPr/>
        </p:nvPicPr>
        <p:blipFill rotWithShape="1">
          <a:blip r:embed="rId4">
            <a:alphaModFix/>
          </a:blip>
          <a:srcRect t="2349"/>
          <a:stretch/>
        </p:blipFill>
        <p:spPr>
          <a:xfrm>
            <a:off x="347980" y="2286000"/>
            <a:ext cx="3916045" cy="25336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3"/>
          <p:cNvSpPr/>
          <p:nvPr/>
        </p:nvSpPr>
        <p:spPr>
          <a:xfrm>
            <a:off x="0" y="188914"/>
            <a:ext cx="9144000" cy="539751"/>
          </a:xfrm>
          <a:prstGeom prst="rect">
            <a:avLst/>
          </a:prstGeom>
          <a:solidFill>
            <a:srgbClr val="339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000"/>
              <a:buFont typeface="Arial"/>
              <a:buNone/>
            </a:pPr>
            <a:r>
              <a:rPr lang="en-US" sz="3000" b="0" i="0" u="none" strike="noStrike" cap="none">
                <a:solidFill>
                  <a:srgbClr val="FFFFFF"/>
                </a:solidFill>
                <a:latin typeface="Arial Black"/>
                <a:ea typeface="Arial Black"/>
                <a:cs typeface="Arial Black"/>
                <a:sym typeface="Arial Black"/>
              </a:rPr>
              <a:t>The 21 Mutually Reinforcing Institutions</a:t>
            </a:r>
            <a:endParaRPr sz="3000" b="0" i="0" u="none" strike="noStrike" cap="none">
              <a:solidFill>
                <a:srgbClr val="FFFFFF"/>
              </a:solidFill>
              <a:latin typeface="Arial Black"/>
              <a:ea typeface="Arial Black"/>
              <a:cs typeface="Arial Black"/>
              <a:sym typeface="Arial Black"/>
            </a:endParaRPr>
          </a:p>
        </p:txBody>
      </p:sp>
      <p:sp>
        <p:nvSpPr>
          <p:cNvPr id="131" name="Google Shape;131;p23"/>
          <p:cNvSpPr txBox="1"/>
          <p:nvPr/>
        </p:nvSpPr>
        <p:spPr>
          <a:xfrm>
            <a:off x="4541520" y="2001520"/>
            <a:ext cx="4145280" cy="283718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u="none" strike="noStrike" cap="none">
                <a:solidFill>
                  <a:schemeClr val="dk1"/>
                </a:solidFill>
                <a:latin typeface="Calibri"/>
                <a:ea typeface="Calibri"/>
                <a:cs typeface="Calibri"/>
                <a:sym typeface="Calibri"/>
              </a:rPr>
              <a:t>The CARD Banking Group evolved with the purpose of turning poor women who were once considered non-bankable, to be financially inclusive. It also gives qualified members a chance to gain ownership of the bank. It offers loans and savings products tailored fit to the needs of microfinance and SME clients.   </a:t>
            </a:r>
            <a:endParaRPr sz="2000" b="0" i="0" u="none" strike="noStrike" cap="none">
              <a:solidFill>
                <a:schemeClr val="dk1"/>
              </a:solidFill>
              <a:latin typeface="Calibri"/>
              <a:ea typeface="Calibri"/>
              <a:cs typeface="Calibri"/>
              <a:sym typeface="Calibri"/>
            </a:endParaRPr>
          </a:p>
        </p:txBody>
      </p:sp>
      <p:pic>
        <p:nvPicPr>
          <p:cNvPr id="132" name="Google Shape;132;p23"/>
          <p:cNvPicPr preferRelativeResize="0"/>
          <p:nvPr/>
        </p:nvPicPr>
        <p:blipFill rotWithShape="1">
          <a:blip r:embed="rId3">
            <a:alphaModFix/>
          </a:blip>
          <a:srcRect/>
          <a:stretch/>
        </p:blipFill>
        <p:spPr>
          <a:xfrm>
            <a:off x="358140" y="1033641"/>
            <a:ext cx="900007" cy="900007"/>
          </a:xfrm>
          <a:prstGeom prst="rect">
            <a:avLst/>
          </a:prstGeom>
          <a:noFill/>
          <a:ln>
            <a:noFill/>
          </a:ln>
        </p:spPr>
      </p:pic>
      <p:pic>
        <p:nvPicPr>
          <p:cNvPr id="133" name="Google Shape;133;p23"/>
          <p:cNvPicPr preferRelativeResize="0"/>
          <p:nvPr/>
        </p:nvPicPr>
        <p:blipFill rotWithShape="1">
          <a:blip r:embed="rId4">
            <a:alphaModFix/>
          </a:blip>
          <a:srcRect/>
          <a:stretch/>
        </p:blipFill>
        <p:spPr>
          <a:xfrm>
            <a:off x="1371600" y="1033641"/>
            <a:ext cx="900007" cy="900007"/>
          </a:xfrm>
          <a:prstGeom prst="rect">
            <a:avLst/>
          </a:prstGeom>
          <a:noFill/>
          <a:ln>
            <a:noFill/>
          </a:ln>
        </p:spPr>
      </p:pic>
      <p:sp>
        <p:nvSpPr>
          <p:cNvPr id="134" name="Google Shape;134;p23"/>
          <p:cNvSpPr txBox="1"/>
          <p:nvPr/>
        </p:nvSpPr>
        <p:spPr>
          <a:xfrm>
            <a:off x="3431540" y="1253212"/>
            <a:ext cx="3581400" cy="460375"/>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400" b="1" i="0" u="none" strike="noStrike" cap="none">
                <a:solidFill>
                  <a:schemeClr val="dk1"/>
                </a:solidFill>
                <a:latin typeface="Calibri"/>
                <a:ea typeface="Calibri"/>
                <a:cs typeface="Calibri"/>
                <a:sym typeface="Calibri"/>
              </a:rPr>
              <a:t>CARD Banking Group</a:t>
            </a:r>
            <a:r>
              <a:rPr lang="en-US" sz="1400" b="1" i="0" u="none" strike="noStrike" cap="none">
                <a:solidFill>
                  <a:schemeClr val="dk1"/>
                </a:solidFill>
                <a:latin typeface="Calibri"/>
                <a:ea typeface="Calibri"/>
                <a:cs typeface="Calibri"/>
                <a:sym typeface="Calibri"/>
              </a:rPr>
              <a:t>	</a:t>
            </a:r>
            <a:endParaRPr sz="1400" b="1" i="0" u="none" strike="noStrike" cap="none">
              <a:solidFill>
                <a:schemeClr val="dk1"/>
              </a:solidFill>
              <a:latin typeface="Calibri"/>
              <a:ea typeface="Calibri"/>
              <a:cs typeface="Calibri"/>
              <a:sym typeface="Calibri"/>
            </a:endParaRPr>
          </a:p>
        </p:txBody>
      </p:sp>
      <p:sp>
        <p:nvSpPr>
          <p:cNvPr id="135" name="Google Shape;135;p23"/>
          <p:cNvSpPr txBox="1"/>
          <p:nvPr/>
        </p:nvSpPr>
        <p:spPr>
          <a:xfrm>
            <a:off x="914400" y="5181600"/>
            <a:ext cx="7162800"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0" u="none" strike="noStrike" cap="none">
                <a:solidFill>
                  <a:schemeClr val="dk1"/>
                </a:solidFill>
                <a:latin typeface="Calibri"/>
                <a:ea typeface="Calibri"/>
                <a:cs typeface="Calibri"/>
                <a:sym typeface="Calibri"/>
              </a:rPr>
              <a:t>PRODUCTS AND SERVICES:  </a:t>
            </a:r>
            <a:r>
              <a:rPr lang="en-US" sz="1800" b="0" i="0" u="none" strike="noStrike" cap="none">
                <a:solidFill>
                  <a:schemeClr val="dk1"/>
                </a:solidFill>
                <a:latin typeface="Calibri"/>
                <a:ea typeface="Calibri"/>
                <a:cs typeface="Calibri"/>
                <a:sym typeface="Calibri"/>
              </a:rPr>
              <a:t>Loans, Savings, and Remittance</a:t>
            </a:r>
            <a:endParaRPr sz="1800" b="0" i="0" u="none" strike="noStrike" cap="none">
              <a:solidFill>
                <a:schemeClr val="dk1"/>
              </a:solidFill>
              <a:latin typeface="Calibri"/>
              <a:ea typeface="Calibri"/>
              <a:cs typeface="Calibri"/>
              <a:sym typeface="Calibri"/>
            </a:endParaRPr>
          </a:p>
        </p:txBody>
      </p:sp>
      <p:pic>
        <p:nvPicPr>
          <p:cNvPr id="136" name="Google Shape;136;p23"/>
          <p:cNvPicPr preferRelativeResize="0"/>
          <p:nvPr/>
        </p:nvPicPr>
        <p:blipFill rotWithShape="1">
          <a:blip r:embed="rId5">
            <a:alphaModFix/>
          </a:blip>
          <a:srcRect l="22475" t="7291" r="9589" b="16666"/>
          <a:stretch/>
        </p:blipFill>
        <p:spPr>
          <a:xfrm>
            <a:off x="396240" y="2191703"/>
            <a:ext cx="3900488" cy="2455862"/>
          </a:xfrm>
          <a:prstGeom prst="rect">
            <a:avLst/>
          </a:prstGeom>
          <a:noFill/>
          <a:ln>
            <a:noFill/>
          </a:ln>
        </p:spPr>
      </p:pic>
      <p:pic>
        <p:nvPicPr>
          <p:cNvPr id="137" name="Google Shape;137;p23"/>
          <p:cNvPicPr preferRelativeResize="0"/>
          <p:nvPr/>
        </p:nvPicPr>
        <p:blipFill rotWithShape="1">
          <a:blip r:embed="rId6">
            <a:alphaModFix/>
          </a:blip>
          <a:srcRect/>
          <a:stretch/>
        </p:blipFill>
        <p:spPr>
          <a:xfrm>
            <a:off x="2385555" y="1061507"/>
            <a:ext cx="891045" cy="91969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4"/>
          <p:cNvSpPr/>
          <p:nvPr/>
        </p:nvSpPr>
        <p:spPr>
          <a:xfrm>
            <a:off x="0" y="188914"/>
            <a:ext cx="9144000" cy="539751"/>
          </a:xfrm>
          <a:prstGeom prst="rect">
            <a:avLst/>
          </a:prstGeom>
          <a:solidFill>
            <a:srgbClr val="339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000"/>
              <a:buFont typeface="Arial"/>
              <a:buNone/>
            </a:pPr>
            <a:r>
              <a:rPr lang="en-US" sz="3000" b="0" i="0" u="none" strike="noStrike" cap="none">
                <a:solidFill>
                  <a:srgbClr val="FFFFFF"/>
                </a:solidFill>
                <a:latin typeface="Arial Black"/>
                <a:ea typeface="Arial Black"/>
                <a:cs typeface="Arial Black"/>
                <a:sym typeface="Arial Black"/>
              </a:rPr>
              <a:t>The 21 Mutually Reinforcing Institutions</a:t>
            </a:r>
            <a:endParaRPr sz="3000" b="0" i="0" u="none" strike="noStrike" cap="none">
              <a:solidFill>
                <a:srgbClr val="FFFFFF"/>
              </a:solidFill>
              <a:latin typeface="Arial Black"/>
              <a:ea typeface="Arial Black"/>
              <a:cs typeface="Arial Black"/>
              <a:sym typeface="Arial Black"/>
            </a:endParaRPr>
          </a:p>
        </p:txBody>
      </p:sp>
      <p:sp>
        <p:nvSpPr>
          <p:cNvPr id="143" name="Google Shape;143;p24"/>
          <p:cNvSpPr txBox="1"/>
          <p:nvPr/>
        </p:nvSpPr>
        <p:spPr>
          <a:xfrm>
            <a:off x="4084955" y="2681605"/>
            <a:ext cx="4561840" cy="192278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u="none" strike="noStrike" cap="none">
                <a:solidFill>
                  <a:schemeClr val="dk1"/>
                </a:solidFill>
                <a:latin typeface="Calibri"/>
                <a:ea typeface="Calibri"/>
                <a:cs typeface="Calibri"/>
                <a:sym typeface="Calibri"/>
              </a:rPr>
              <a:t>The CARD Financing Group engages in financing and leasing activities to support the needs of CARD MRI staff, clients, and even the general public to increase efficiency and effectivity in the services they provide. </a:t>
            </a:r>
            <a:endParaRPr sz="2000" b="0" i="0" u="none" strike="noStrike" cap="none">
              <a:solidFill>
                <a:schemeClr val="dk1"/>
              </a:solidFill>
              <a:latin typeface="Calibri"/>
              <a:ea typeface="Calibri"/>
              <a:cs typeface="Calibri"/>
              <a:sym typeface="Calibri"/>
            </a:endParaRPr>
          </a:p>
        </p:txBody>
      </p:sp>
      <p:sp>
        <p:nvSpPr>
          <p:cNvPr id="144" name="Google Shape;144;p24"/>
          <p:cNvSpPr txBox="1"/>
          <p:nvPr/>
        </p:nvSpPr>
        <p:spPr>
          <a:xfrm>
            <a:off x="838200" y="5029200"/>
            <a:ext cx="71628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0" u="none" strike="noStrike" cap="none">
                <a:solidFill>
                  <a:schemeClr val="dk1"/>
                </a:solidFill>
                <a:latin typeface="Calibri"/>
                <a:ea typeface="Calibri"/>
                <a:cs typeface="Calibri"/>
                <a:sym typeface="Calibri"/>
              </a:rPr>
              <a:t>PRODUCTS AND SERVICES:  </a:t>
            </a:r>
            <a:r>
              <a:rPr lang="en-US" sz="1800" b="0" i="0" u="none" strike="noStrike" cap="none">
                <a:solidFill>
                  <a:schemeClr val="dk1"/>
                </a:solidFill>
                <a:latin typeface="Calibri"/>
                <a:ea typeface="Calibri"/>
                <a:cs typeface="Calibri"/>
                <a:sym typeface="Calibri"/>
              </a:rPr>
              <a:t>Financing, printing, financial and operating lease, lending services to microfinance and educational institutions</a:t>
            </a:r>
            <a:endParaRPr sz="1800" b="0" i="0" u="none" strike="noStrike" cap="none">
              <a:solidFill>
                <a:schemeClr val="dk1"/>
              </a:solidFill>
              <a:latin typeface="Calibri"/>
              <a:ea typeface="Calibri"/>
              <a:cs typeface="Calibri"/>
              <a:sym typeface="Calibri"/>
            </a:endParaRPr>
          </a:p>
        </p:txBody>
      </p:sp>
      <p:pic>
        <p:nvPicPr>
          <p:cNvPr id="145" name="Google Shape;145;p24"/>
          <p:cNvPicPr preferRelativeResize="0"/>
          <p:nvPr/>
        </p:nvPicPr>
        <p:blipFill rotWithShape="1">
          <a:blip r:embed="rId3">
            <a:alphaModFix/>
          </a:blip>
          <a:srcRect/>
          <a:stretch/>
        </p:blipFill>
        <p:spPr>
          <a:xfrm>
            <a:off x="390525" y="1035050"/>
            <a:ext cx="900007" cy="900007"/>
          </a:xfrm>
          <a:prstGeom prst="rect">
            <a:avLst/>
          </a:prstGeom>
          <a:noFill/>
          <a:ln>
            <a:noFill/>
          </a:ln>
        </p:spPr>
      </p:pic>
      <p:pic>
        <p:nvPicPr>
          <p:cNvPr id="146" name="Google Shape;146;p24" descr="C:\Users\ASUS\Desktop\empc logo.png"/>
          <p:cNvPicPr preferRelativeResize="0"/>
          <p:nvPr/>
        </p:nvPicPr>
        <p:blipFill rotWithShape="1">
          <a:blip r:embed="rId4">
            <a:alphaModFix/>
          </a:blip>
          <a:srcRect/>
          <a:stretch/>
        </p:blipFill>
        <p:spPr>
          <a:xfrm>
            <a:off x="2528570" y="1035050"/>
            <a:ext cx="899195" cy="900007"/>
          </a:xfrm>
          <a:prstGeom prst="rect">
            <a:avLst/>
          </a:prstGeom>
          <a:noFill/>
          <a:ln>
            <a:noFill/>
          </a:ln>
        </p:spPr>
      </p:pic>
      <p:pic>
        <p:nvPicPr>
          <p:cNvPr id="147" name="Google Shape;147;p24"/>
          <p:cNvPicPr preferRelativeResize="0"/>
          <p:nvPr/>
        </p:nvPicPr>
        <p:blipFill rotWithShape="1">
          <a:blip r:embed="rId5">
            <a:alphaModFix/>
          </a:blip>
          <a:srcRect b="6617"/>
          <a:stretch/>
        </p:blipFill>
        <p:spPr>
          <a:xfrm>
            <a:off x="1416050" y="1035050"/>
            <a:ext cx="963787" cy="900007"/>
          </a:xfrm>
          <a:prstGeom prst="rect">
            <a:avLst/>
          </a:prstGeom>
          <a:noFill/>
          <a:ln>
            <a:noFill/>
          </a:ln>
        </p:spPr>
      </p:pic>
      <p:sp>
        <p:nvSpPr>
          <p:cNvPr id="148" name="Google Shape;148;p24"/>
          <p:cNvSpPr txBox="1"/>
          <p:nvPr/>
        </p:nvSpPr>
        <p:spPr>
          <a:xfrm>
            <a:off x="3614420" y="1270179"/>
            <a:ext cx="3733800" cy="429895"/>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200" b="1" i="0" u="none" strike="noStrike" cap="none">
                <a:solidFill>
                  <a:schemeClr val="dk1"/>
                </a:solidFill>
                <a:latin typeface="Calibri"/>
                <a:ea typeface="Calibri"/>
                <a:cs typeface="Calibri"/>
                <a:sym typeface="Calibri"/>
              </a:rPr>
              <a:t>CARD Financing Group	</a:t>
            </a:r>
            <a:endParaRPr sz="2200" b="1" i="0" u="none" strike="noStrike" cap="none">
              <a:solidFill>
                <a:schemeClr val="dk1"/>
              </a:solidFill>
              <a:latin typeface="Calibri"/>
              <a:ea typeface="Calibri"/>
              <a:cs typeface="Calibri"/>
              <a:sym typeface="Calibri"/>
            </a:endParaRPr>
          </a:p>
        </p:txBody>
      </p:sp>
      <p:pic>
        <p:nvPicPr>
          <p:cNvPr id="149" name="Google Shape;149;p24" descr="DSC_3146"/>
          <p:cNvPicPr preferRelativeResize="0"/>
          <p:nvPr/>
        </p:nvPicPr>
        <p:blipFill rotWithShape="1">
          <a:blip r:embed="rId6">
            <a:alphaModFix/>
          </a:blip>
          <a:srcRect l="10702" t="7765" r="8993" b="12213"/>
          <a:stretch/>
        </p:blipFill>
        <p:spPr>
          <a:xfrm>
            <a:off x="457200" y="2472055"/>
            <a:ext cx="3521075" cy="234251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TotalTime>
  <Words>1887</Words>
  <Application>Microsoft Office PowerPoint</Application>
  <PresentationFormat>On-screen Show (4:3)</PresentationFormat>
  <Paragraphs>262</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 Black</vt:lpstr>
      <vt:lpstr>Calibri</vt:lpstr>
      <vt:lpstr>Federo</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MRI-User</dc:creator>
  <cp:lastModifiedBy>MRI-User</cp:lastModifiedBy>
  <cp:revision>45</cp:revision>
  <dcterms:modified xsi:type="dcterms:W3CDTF">2020-02-05T05:52:52Z</dcterms:modified>
</cp:coreProperties>
</file>